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3" r:id="rId2"/>
    <p:sldId id="295" r:id="rId3"/>
    <p:sldId id="284" r:id="rId4"/>
    <p:sldId id="306" r:id="rId5"/>
    <p:sldId id="307" r:id="rId6"/>
    <p:sldId id="297" r:id="rId7"/>
    <p:sldId id="283" r:id="rId8"/>
    <p:sldId id="298" r:id="rId9"/>
    <p:sldId id="299" r:id="rId10"/>
    <p:sldId id="305" r:id="rId11"/>
    <p:sldId id="296" r:id="rId12"/>
    <p:sldId id="300" r:id="rId13"/>
    <p:sldId id="301" r:id="rId14"/>
    <p:sldId id="304" r:id="rId15"/>
    <p:sldId id="302" r:id="rId16"/>
    <p:sldId id="303" r:id="rId17"/>
    <p:sldId id="308" r:id="rId18"/>
    <p:sldId id="292" r:id="rId19"/>
    <p:sldId id="271"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6B6FC-2BCE-4677-BAA1-CBB33DC63933}" v="26" dt="2023-05-03T16:42:43.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80"/>
    <p:restoredTop sz="64044" autoAdjust="0"/>
  </p:normalViewPr>
  <p:slideViewPr>
    <p:cSldViewPr snapToGrid="0" snapToObjects="1">
      <p:cViewPr varScale="1">
        <p:scale>
          <a:sx n="53" d="100"/>
          <a:sy n="53" d="100"/>
        </p:scale>
        <p:origin x="213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F43BE-FE50-499D-943B-DD0F40A4CBE6}"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8B914-5788-47EA-80C2-9ADB8803C988}" type="slidenum">
              <a:rPr lang="en-US" smtClean="0"/>
              <a:t>‹#›</a:t>
            </a:fld>
            <a:endParaRPr lang="en-US"/>
          </a:p>
        </p:txBody>
      </p:sp>
    </p:spTree>
    <p:extLst>
      <p:ext uri="{BB962C8B-B14F-4D97-AF65-F5344CB8AC3E}">
        <p14:creationId xmlns:p14="http://schemas.microsoft.com/office/powerpoint/2010/main" val="393319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a:t>
            </a:fld>
            <a:endParaRPr lang="en-US"/>
          </a:p>
        </p:txBody>
      </p:sp>
    </p:spTree>
    <p:extLst>
      <p:ext uri="{BB962C8B-B14F-4D97-AF65-F5344CB8AC3E}">
        <p14:creationId xmlns:p14="http://schemas.microsoft.com/office/powerpoint/2010/main" val="73328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12</a:t>
            </a:fld>
            <a:endParaRPr lang="en-US"/>
          </a:p>
        </p:txBody>
      </p:sp>
    </p:spTree>
    <p:extLst>
      <p:ext uri="{BB962C8B-B14F-4D97-AF65-F5344CB8AC3E}">
        <p14:creationId xmlns:p14="http://schemas.microsoft.com/office/powerpoint/2010/main" val="282576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13</a:t>
            </a:fld>
            <a:endParaRPr lang="en-US"/>
          </a:p>
        </p:txBody>
      </p:sp>
    </p:spTree>
    <p:extLst>
      <p:ext uri="{BB962C8B-B14F-4D97-AF65-F5344CB8AC3E}">
        <p14:creationId xmlns:p14="http://schemas.microsoft.com/office/powerpoint/2010/main" val="3921860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14</a:t>
            </a:fld>
            <a:endParaRPr lang="en-US"/>
          </a:p>
        </p:txBody>
      </p:sp>
    </p:spTree>
    <p:extLst>
      <p:ext uri="{BB962C8B-B14F-4D97-AF65-F5344CB8AC3E}">
        <p14:creationId xmlns:p14="http://schemas.microsoft.com/office/powerpoint/2010/main" val="412780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15</a:t>
            </a:fld>
            <a:endParaRPr lang="en-US"/>
          </a:p>
        </p:txBody>
      </p:sp>
    </p:spTree>
    <p:extLst>
      <p:ext uri="{BB962C8B-B14F-4D97-AF65-F5344CB8AC3E}">
        <p14:creationId xmlns:p14="http://schemas.microsoft.com/office/powerpoint/2010/main" val="118072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16</a:t>
            </a:fld>
            <a:endParaRPr lang="en-US"/>
          </a:p>
        </p:txBody>
      </p:sp>
    </p:spTree>
    <p:extLst>
      <p:ext uri="{BB962C8B-B14F-4D97-AF65-F5344CB8AC3E}">
        <p14:creationId xmlns:p14="http://schemas.microsoft.com/office/powerpoint/2010/main" val="992059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8B914-5788-47EA-80C2-9ADB8803C988}" type="slidenum">
              <a:rPr lang="en-US" smtClean="0"/>
              <a:t>17</a:t>
            </a:fld>
            <a:endParaRPr lang="en-US"/>
          </a:p>
        </p:txBody>
      </p:sp>
    </p:spTree>
    <p:extLst>
      <p:ext uri="{BB962C8B-B14F-4D97-AF65-F5344CB8AC3E}">
        <p14:creationId xmlns:p14="http://schemas.microsoft.com/office/powerpoint/2010/main" val="305210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18</a:t>
            </a:fld>
            <a:endParaRPr lang="en-US"/>
          </a:p>
        </p:txBody>
      </p:sp>
    </p:spTree>
    <p:extLst>
      <p:ext uri="{BB962C8B-B14F-4D97-AF65-F5344CB8AC3E}">
        <p14:creationId xmlns:p14="http://schemas.microsoft.com/office/powerpoint/2010/main" val="220955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3</a:t>
            </a:fld>
            <a:endParaRPr lang="en-US"/>
          </a:p>
        </p:txBody>
      </p:sp>
    </p:spTree>
    <p:extLst>
      <p:ext uri="{BB962C8B-B14F-4D97-AF65-F5344CB8AC3E}">
        <p14:creationId xmlns:p14="http://schemas.microsoft.com/office/powerpoint/2010/main" val="26486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4</a:t>
            </a:fld>
            <a:endParaRPr lang="en-US"/>
          </a:p>
        </p:txBody>
      </p:sp>
    </p:spTree>
    <p:extLst>
      <p:ext uri="{BB962C8B-B14F-4D97-AF65-F5344CB8AC3E}">
        <p14:creationId xmlns:p14="http://schemas.microsoft.com/office/powerpoint/2010/main" val="386267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some of the potential problems with this activity</a:t>
            </a:r>
          </a:p>
          <a:p>
            <a:r>
              <a:rPr lang="en-US" dirty="0"/>
              <a:t>How would you start the conversation?</a:t>
            </a:r>
          </a:p>
        </p:txBody>
      </p:sp>
      <p:sp>
        <p:nvSpPr>
          <p:cNvPr id="4" name="Slide Number Placeholder 3"/>
          <p:cNvSpPr>
            <a:spLocks noGrp="1"/>
          </p:cNvSpPr>
          <p:nvPr>
            <p:ph type="sldNum" sz="quarter" idx="5"/>
          </p:nvPr>
        </p:nvSpPr>
        <p:spPr/>
        <p:txBody>
          <a:bodyPr/>
          <a:lstStyle/>
          <a:p>
            <a:fld id="{95E8B914-5788-47EA-80C2-9ADB8803C988}" type="slidenum">
              <a:rPr lang="en-US" smtClean="0"/>
              <a:t>5</a:t>
            </a:fld>
            <a:endParaRPr lang="en-US"/>
          </a:p>
        </p:txBody>
      </p:sp>
    </p:spTree>
    <p:extLst>
      <p:ext uri="{BB962C8B-B14F-4D97-AF65-F5344CB8AC3E}">
        <p14:creationId xmlns:p14="http://schemas.microsoft.com/office/powerpoint/2010/main" val="15406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addressing gowns and gloves we will be focusing on the touch pathway as a primary source and secondarily if droplets were to be present and then follow the touch pathway. Gloves in particular are also helpful in helping you as a staff person protect yourself if you have any breaks in the skin on your hands that could be a way for germs to bypass the body’s natural defenses.</a:t>
            </a:r>
          </a:p>
        </p:txBody>
      </p:sp>
      <p:sp>
        <p:nvSpPr>
          <p:cNvPr id="4" name="Slide Number Placeholder 3"/>
          <p:cNvSpPr>
            <a:spLocks noGrp="1"/>
          </p:cNvSpPr>
          <p:nvPr>
            <p:ph type="sldNum" sz="quarter" idx="5"/>
          </p:nvPr>
        </p:nvSpPr>
        <p:spPr/>
        <p:txBody>
          <a:bodyPr/>
          <a:lstStyle/>
          <a:p>
            <a:fld id="{ADF9CFF7-AE40-49DE-AC94-69953FB33A0F}" type="slidenum">
              <a:rPr lang="en-US" smtClean="0"/>
              <a:t>6</a:t>
            </a:fld>
            <a:endParaRPr lang="en-US"/>
          </a:p>
        </p:txBody>
      </p:sp>
    </p:spTree>
    <p:extLst>
      <p:ext uri="{BB962C8B-B14F-4D97-AF65-F5344CB8AC3E}">
        <p14:creationId xmlns:p14="http://schemas.microsoft.com/office/powerpoint/2010/main" val="57171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8</a:t>
            </a:fld>
            <a:endParaRPr lang="en-US"/>
          </a:p>
        </p:txBody>
      </p:sp>
    </p:spTree>
    <p:extLst>
      <p:ext uri="{BB962C8B-B14F-4D97-AF65-F5344CB8AC3E}">
        <p14:creationId xmlns:p14="http://schemas.microsoft.com/office/powerpoint/2010/main" val="123670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9</a:t>
            </a:fld>
            <a:endParaRPr lang="en-US"/>
          </a:p>
        </p:txBody>
      </p:sp>
    </p:spTree>
    <p:extLst>
      <p:ext uri="{BB962C8B-B14F-4D97-AF65-F5344CB8AC3E}">
        <p14:creationId xmlns:p14="http://schemas.microsoft.com/office/powerpoint/2010/main" val="345985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10</a:t>
            </a:fld>
            <a:endParaRPr lang="en-US"/>
          </a:p>
        </p:txBody>
      </p:sp>
    </p:spTree>
    <p:extLst>
      <p:ext uri="{BB962C8B-B14F-4D97-AF65-F5344CB8AC3E}">
        <p14:creationId xmlns:p14="http://schemas.microsoft.com/office/powerpoint/2010/main" val="327840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8B914-5788-47EA-80C2-9ADB8803C988}" type="slidenum">
              <a:rPr lang="en-US" smtClean="0"/>
              <a:t>11</a:t>
            </a:fld>
            <a:endParaRPr lang="en-US"/>
          </a:p>
        </p:txBody>
      </p:sp>
    </p:spTree>
    <p:extLst>
      <p:ext uri="{BB962C8B-B14F-4D97-AF65-F5344CB8AC3E}">
        <p14:creationId xmlns:p14="http://schemas.microsoft.com/office/powerpoint/2010/main" val="1028106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8C45-AECF-214B-93D0-7ABD970810C9}"/>
              </a:ext>
            </a:extLst>
          </p:cNvPr>
          <p:cNvSpPr>
            <a:spLocks noGrp="1"/>
          </p:cNvSpPr>
          <p:nvPr>
            <p:ph type="ctrTitle"/>
          </p:nvPr>
        </p:nvSpPr>
        <p:spPr>
          <a:xfrm>
            <a:off x="1524000" y="4753257"/>
            <a:ext cx="9144000" cy="535194"/>
          </a:xfrm>
          <a:prstGeom prst="rect">
            <a:avLst/>
          </a:prstGeom>
        </p:spPr>
        <p:txBody>
          <a:bodyPr lIns="0" tIns="0" rIns="0" anchor="t" anchorCtr="0">
            <a:noAutofit/>
          </a:bodyPr>
          <a:lstStyle>
            <a:lvl1pPr algn="ctr">
              <a:defRPr sz="3000" b="1"/>
            </a:lvl1pPr>
          </a:lstStyle>
          <a:p>
            <a:r>
              <a:rPr lang="en-US"/>
              <a:t>Click to edit Master title style</a:t>
            </a:r>
          </a:p>
        </p:txBody>
      </p:sp>
      <p:sp>
        <p:nvSpPr>
          <p:cNvPr id="3" name="Subtitle 2">
            <a:extLst>
              <a:ext uri="{FF2B5EF4-FFF2-40B4-BE49-F238E27FC236}">
                <a16:creationId xmlns:a16="http://schemas.microsoft.com/office/drawing/2014/main" id="{5181AE18-24D3-B640-9947-A26E99C09302}"/>
              </a:ext>
            </a:extLst>
          </p:cNvPr>
          <p:cNvSpPr>
            <a:spLocks noGrp="1"/>
          </p:cNvSpPr>
          <p:nvPr>
            <p:ph type="subTitle" idx="1"/>
          </p:nvPr>
        </p:nvSpPr>
        <p:spPr>
          <a:xfrm>
            <a:off x="1524000" y="5288451"/>
            <a:ext cx="9144000" cy="760039"/>
          </a:xfrm>
        </p:spPr>
        <p:txBody>
          <a:bodyPr lIns="0" tIns="0" rIns="0">
            <a:normAutofit/>
          </a:bodyPr>
          <a:lstStyle>
            <a:lvl1pPr marL="0" indent="0" algn="ctr">
              <a:lnSpc>
                <a:spcPct val="150000"/>
              </a:lnSpc>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4DE6E-6E8F-0143-B255-FB3EA09B1EDE}"/>
              </a:ext>
            </a:extLst>
          </p:cNvPr>
          <p:cNvSpPr>
            <a:spLocks noGrp="1"/>
          </p:cNvSpPr>
          <p:nvPr>
            <p:ph type="dt" sz="half" idx="10"/>
          </p:nvPr>
        </p:nvSpPr>
        <p:spPr/>
        <p:txBody>
          <a:bodyPr/>
          <a:lstStyle/>
          <a:p>
            <a:fld id="{FE8BA2C5-09AB-8941-93F1-C30E52FBC7B3}" type="datetimeFigureOut">
              <a:t>5/4/2023</a:t>
            </a:fld>
            <a:endParaRPr lang="en-US"/>
          </a:p>
        </p:txBody>
      </p:sp>
      <p:sp>
        <p:nvSpPr>
          <p:cNvPr id="5" name="Footer Placeholder 4">
            <a:extLst>
              <a:ext uri="{FF2B5EF4-FFF2-40B4-BE49-F238E27FC236}">
                <a16:creationId xmlns:a16="http://schemas.microsoft.com/office/drawing/2014/main" id="{14B2B8E0-8BB1-8344-8BA9-564A7309A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6D5BD-2521-1C49-9C47-35A3D1870BDD}"/>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7C5D65AE-1C5E-3640-861A-2D4CC6466174}"/>
              </a:ext>
            </a:extLst>
          </p:cNvPr>
          <p:cNvSpPr/>
          <p:nvPr userDrawn="1"/>
        </p:nvSpPr>
        <p:spPr>
          <a:xfrm>
            <a:off x="0" y="6070293"/>
            <a:ext cx="12192000" cy="8042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EE62366-5A64-AC43-80C0-203F87D2FFB4}"/>
              </a:ext>
            </a:extLst>
          </p:cNvPr>
          <p:cNvGrpSpPr/>
          <p:nvPr userDrawn="1"/>
        </p:nvGrpSpPr>
        <p:grpSpPr>
          <a:xfrm>
            <a:off x="4137400" y="6245144"/>
            <a:ext cx="3917200" cy="454529"/>
            <a:chOff x="3079117" y="6245144"/>
            <a:chExt cx="3917200" cy="454529"/>
          </a:xfrm>
        </p:grpSpPr>
        <p:pic>
          <p:nvPicPr>
            <p:cNvPr id="8" name="Picture 7">
              <a:extLst>
                <a:ext uri="{FF2B5EF4-FFF2-40B4-BE49-F238E27FC236}">
                  <a16:creationId xmlns:a16="http://schemas.microsoft.com/office/drawing/2014/main" id="{27CA280A-13C5-334F-98C9-0E9DF3AB6B5E}"/>
                </a:ext>
              </a:extLst>
            </p:cNvPr>
            <p:cNvPicPr>
              <a:picLocks noChangeAspect="1"/>
            </p:cNvPicPr>
            <p:nvPr userDrawn="1"/>
          </p:nvPicPr>
          <p:blipFill>
            <a:blip r:embed="rId2"/>
            <a:stretch>
              <a:fillRect/>
            </a:stretch>
          </p:blipFill>
          <p:spPr>
            <a:xfrm>
              <a:off x="5195684" y="6245144"/>
              <a:ext cx="1800633" cy="454529"/>
            </a:xfrm>
            <a:prstGeom prst="rect">
              <a:avLst/>
            </a:prstGeom>
          </p:spPr>
        </p:pic>
        <p:pic>
          <p:nvPicPr>
            <p:cNvPr id="9" name="Picture 8">
              <a:extLst>
                <a:ext uri="{FF2B5EF4-FFF2-40B4-BE49-F238E27FC236}">
                  <a16:creationId xmlns:a16="http://schemas.microsoft.com/office/drawing/2014/main" id="{943C6523-01C6-8747-B09F-32885A97FCE9}"/>
                </a:ext>
              </a:extLst>
            </p:cNvPr>
            <p:cNvPicPr>
              <a:picLocks noChangeAspect="1"/>
            </p:cNvPicPr>
            <p:nvPr userDrawn="1"/>
          </p:nvPicPr>
          <p:blipFill>
            <a:blip r:embed="rId3"/>
            <a:stretch>
              <a:fillRect/>
            </a:stretch>
          </p:blipFill>
          <p:spPr>
            <a:xfrm>
              <a:off x="3079117" y="6245144"/>
              <a:ext cx="1835595" cy="454528"/>
            </a:xfrm>
            <a:prstGeom prst="rect">
              <a:avLst/>
            </a:prstGeom>
          </p:spPr>
        </p:pic>
      </p:grpSp>
      <p:sp>
        <p:nvSpPr>
          <p:cNvPr id="12" name="Picture Placeholder 11">
            <a:extLst>
              <a:ext uri="{FF2B5EF4-FFF2-40B4-BE49-F238E27FC236}">
                <a16:creationId xmlns:a16="http://schemas.microsoft.com/office/drawing/2014/main" id="{6269E283-46AA-2F49-873B-13844B0808A1}"/>
              </a:ext>
            </a:extLst>
          </p:cNvPr>
          <p:cNvSpPr>
            <a:spLocks noGrp="1"/>
          </p:cNvSpPr>
          <p:nvPr>
            <p:ph type="pic" sz="quarter" idx="13"/>
          </p:nvPr>
        </p:nvSpPr>
        <p:spPr>
          <a:xfrm>
            <a:off x="0" y="0"/>
            <a:ext cx="12192000" cy="4506913"/>
          </a:xfrm>
        </p:spPr>
        <p:txBody>
          <a:bodyPr/>
          <a:lstStyle/>
          <a:p>
            <a:r>
              <a:rPr lang="en-US"/>
              <a:t>Click icon to add picture</a:t>
            </a:r>
          </a:p>
        </p:txBody>
      </p:sp>
    </p:spTree>
    <p:extLst>
      <p:ext uri="{BB962C8B-B14F-4D97-AF65-F5344CB8AC3E}">
        <p14:creationId xmlns:p14="http://schemas.microsoft.com/office/powerpoint/2010/main" val="83459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7001-C726-4C45-B5C3-D9FD0EEE5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0AA606-45D8-4D48-BF5E-884574A61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B74068B-FE27-1B47-821E-6BA35CC9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C66DF-7AFB-0644-8B2C-2CFD732F0354}"/>
              </a:ext>
            </a:extLst>
          </p:cNvPr>
          <p:cNvSpPr>
            <a:spLocks noGrp="1"/>
          </p:cNvSpPr>
          <p:nvPr>
            <p:ph type="dt" sz="half" idx="10"/>
          </p:nvPr>
        </p:nvSpPr>
        <p:spPr/>
        <p:txBody>
          <a:bodyPr/>
          <a:lstStyle/>
          <a:p>
            <a:fld id="{FE8BA2C5-09AB-8941-93F1-C30E52FBC7B3}" type="datetimeFigureOut">
              <a:t>5/4/2023</a:t>
            </a:fld>
            <a:endParaRPr lang="en-US"/>
          </a:p>
        </p:txBody>
      </p:sp>
      <p:sp>
        <p:nvSpPr>
          <p:cNvPr id="6" name="Footer Placeholder 5">
            <a:extLst>
              <a:ext uri="{FF2B5EF4-FFF2-40B4-BE49-F238E27FC236}">
                <a16:creationId xmlns:a16="http://schemas.microsoft.com/office/drawing/2014/main" id="{DB624E02-BF64-F449-9690-362E052C9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B70B3-B10B-F84D-A839-B5757A002826}"/>
              </a:ext>
            </a:extLst>
          </p:cNvPr>
          <p:cNvSpPr>
            <a:spLocks noGrp="1"/>
          </p:cNvSpPr>
          <p:nvPr>
            <p:ph type="sldNum" sz="quarter" idx="12"/>
          </p:nvPr>
        </p:nvSpPr>
        <p:spPr/>
        <p:txBody>
          <a:bodyPr/>
          <a:lstStyle/>
          <a:p>
            <a:fld id="{498B4B26-AF82-B14C-A2D1-B22C4200A4B4}" type="slidenum">
              <a:t>‹#›</a:t>
            </a:fld>
            <a:endParaRPr lang="en-US"/>
          </a:p>
        </p:txBody>
      </p:sp>
    </p:spTree>
    <p:extLst>
      <p:ext uri="{BB962C8B-B14F-4D97-AF65-F5344CB8AC3E}">
        <p14:creationId xmlns:p14="http://schemas.microsoft.com/office/powerpoint/2010/main" val="260221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8681-5E0B-9548-A54D-59D57B629989}"/>
              </a:ext>
            </a:extLst>
          </p:cNvPr>
          <p:cNvSpPr>
            <a:spLocks noGrp="1"/>
          </p:cNvSpPr>
          <p:nvPr>
            <p:ph type="title"/>
          </p:nvPr>
        </p:nvSpPr>
        <p:spPr>
          <a:xfrm>
            <a:off x="1828800" y="365125"/>
            <a:ext cx="96520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E89E87-70D8-664C-8207-C796D0A6A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A6839-ABAD-904D-AEC4-55C5A7F4A8EE}"/>
              </a:ext>
            </a:extLst>
          </p:cNvPr>
          <p:cNvSpPr>
            <a:spLocks noGrp="1"/>
          </p:cNvSpPr>
          <p:nvPr>
            <p:ph type="dt" sz="half" idx="10"/>
          </p:nvPr>
        </p:nvSpPr>
        <p:spPr/>
        <p:txBody>
          <a:bodyPr/>
          <a:lstStyle/>
          <a:p>
            <a:fld id="{FE8BA2C5-09AB-8941-93F1-C30E52FBC7B3}" type="datetimeFigureOut">
              <a:t>5/4/2023</a:t>
            </a:fld>
            <a:endParaRPr lang="en-US"/>
          </a:p>
        </p:txBody>
      </p:sp>
      <p:sp>
        <p:nvSpPr>
          <p:cNvPr id="5" name="Footer Placeholder 4">
            <a:extLst>
              <a:ext uri="{FF2B5EF4-FFF2-40B4-BE49-F238E27FC236}">
                <a16:creationId xmlns:a16="http://schemas.microsoft.com/office/drawing/2014/main" id="{042C7CD4-7034-274C-A93C-81BF18455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199BF-4CD9-AE46-A8A0-7CD272D43936}"/>
              </a:ext>
            </a:extLst>
          </p:cNvPr>
          <p:cNvSpPr>
            <a:spLocks noGrp="1"/>
          </p:cNvSpPr>
          <p:nvPr>
            <p:ph type="sldNum" sz="quarter" idx="12"/>
          </p:nvPr>
        </p:nvSpPr>
        <p:spPr/>
        <p:txBody>
          <a:bodyPr/>
          <a:lstStyle/>
          <a:p>
            <a:fld id="{498B4B26-AF82-B14C-A2D1-B22C4200A4B4}" type="slidenum">
              <a:t>‹#›</a:t>
            </a:fld>
            <a:endParaRPr lang="en-US"/>
          </a:p>
        </p:txBody>
      </p:sp>
    </p:spTree>
    <p:extLst>
      <p:ext uri="{BB962C8B-B14F-4D97-AF65-F5344CB8AC3E}">
        <p14:creationId xmlns:p14="http://schemas.microsoft.com/office/powerpoint/2010/main" val="2938703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0EA671-7E47-AE42-9E4B-9FE95E4A0A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30642-6957-5B4B-878B-9CDB86076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DCD67-10D1-C040-A847-57D213A69474}"/>
              </a:ext>
            </a:extLst>
          </p:cNvPr>
          <p:cNvSpPr>
            <a:spLocks noGrp="1"/>
          </p:cNvSpPr>
          <p:nvPr>
            <p:ph type="dt" sz="half" idx="10"/>
          </p:nvPr>
        </p:nvSpPr>
        <p:spPr/>
        <p:txBody>
          <a:bodyPr/>
          <a:lstStyle/>
          <a:p>
            <a:fld id="{FE8BA2C5-09AB-8941-93F1-C30E52FBC7B3}" type="datetimeFigureOut">
              <a:t>5/4/2023</a:t>
            </a:fld>
            <a:endParaRPr lang="en-US"/>
          </a:p>
        </p:txBody>
      </p:sp>
      <p:sp>
        <p:nvSpPr>
          <p:cNvPr id="5" name="Footer Placeholder 4">
            <a:extLst>
              <a:ext uri="{FF2B5EF4-FFF2-40B4-BE49-F238E27FC236}">
                <a16:creationId xmlns:a16="http://schemas.microsoft.com/office/drawing/2014/main" id="{395C203E-648B-AE48-9737-01F0286F3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87279-384E-FE4D-BF0D-C45353DBF0E2}"/>
              </a:ext>
            </a:extLst>
          </p:cNvPr>
          <p:cNvSpPr>
            <a:spLocks noGrp="1"/>
          </p:cNvSpPr>
          <p:nvPr>
            <p:ph type="sldNum" sz="quarter" idx="12"/>
          </p:nvPr>
        </p:nvSpPr>
        <p:spPr/>
        <p:txBody>
          <a:bodyPr/>
          <a:lstStyle/>
          <a:p>
            <a:fld id="{498B4B26-AF82-B14C-A2D1-B22C4200A4B4}" type="slidenum">
              <a:t>‹#›</a:t>
            </a:fld>
            <a:endParaRPr lang="en-US"/>
          </a:p>
        </p:txBody>
      </p:sp>
    </p:spTree>
    <p:extLst>
      <p:ext uri="{BB962C8B-B14F-4D97-AF65-F5344CB8AC3E}">
        <p14:creationId xmlns:p14="http://schemas.microsoft.com/office/powerpoint/2010/main" val="138348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7CFD3D-D868-224A-AFC6-1C8499B7961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08C45-AECF-214B-93D0-7ABD970810C9}"/>
              </a:ext>
            </a:extLst>
          </p:cNvPr>
          <p:cNvSpPr>
            <a:spLocks noGrp="1"/>
          </p:cNvSpPr>
          <p:nvPr>
            <p:ph type="ctrTitle"/>
          </p:nvPr>
        </p:nvSpPr>
        <p:spPr>
          <a:xfrm>
            <a:off x="1524000" y="2569454"/>
            <a:ext cx="9144000" cy="535194"/>
          </a:xfrm>
          <a:prstGeom prst="rect">
            <a:avLst/>
          </a:prstGeom>
        </p:spPr>
        <p:txBody>
          <a:bodyPr lIns="0" tIns="0" rIns="0" anchor="t" anchorCtr="0">
            <a:noAutofit/>
          </a:bodyPr>
          <a:lstStyle>
            <a:lvl1pPr algn="ctr">
              <a:defRPr sz="5000" b="0" i="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181AE18-24D3-B640-9947-A26E99C09302}"/>
              </a:ext>
            </a:extLst>
          </p:cNvPr>
          <p:cNvSpPr>
            <a:spLocks noGrp="1"/>
          </p:cNvSpPr>
          <p:nvPr>
            <p:ph type="subTitle" idx="1"/>
          </p:nvPr>
        </p:nvSpPr>
        <p:spPr>
          <a:xfrm>
            <a:off x="1524000" y="3285945"/>
            <a:ext cx="9144000" cy="760039"/>
          </a:xfrm>
        </p:spPr>
        <p:txBody>
          <a:bodyPr lIns="0" tIns="0" rIns="0">
            <a:normAutofit/>
          </a:bodyPr>
          <a:lstStyle>
            <a:lvl1pPr marL="0" indent="0" algn="ctr">
              <a:lnSpc>
                <a:spcPct val="150000"/>
              </a:lnSpc>
              <a:spcBef>
                <a:spcPts val="0"/>
              </a:spcBef>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4DE6E-6E8F-0143-B255-FB3EA09B1EDE}"/>
              </a:ext>
            </a:extLst>
          </p:cNvPr>
          <p:cNvSpPr>
            <a:spLocks noGrp="1"/>
          </p:cNvSpPr>
          <p:nvPr>
            <p:ph type="dt" sz="half" idx="10"/>
          </p:nvPr>
        </p:nvSpPr>
        <p:spPr/>
        <p:txBody>
          <a:bodyPr/>
          <a:lstStyle/>
          <a:p>
            <a:fld id="{FE8BA2C5-09AB-8941-93F1-C30E52FBC7B3}" type="datetimeFigureOut">
              <a:t>5/4/2023</a:t>
            </a:fld>
            <a:endParaRPr lang="en-US"/>
          </a:p>
        </p:txBody>
      </p:sp>
      <p:sp>
        <p:nvSpPr>
          <p:cNvPr id="5" name="Footer Placeholder 4">
            <a:extLst>
              <a:ext uri="{FF2B5EF4-FFF2-40B4-BE49-F238E27FC236}">
                <a16:creationId xmlns:a16="http://schemas.microsoft.com/office/drawing/2014/main" id="{14B2B8E0-8BB1-8344-8BA9-564A7309A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6D5BD-2521-1C49-9C47-35A3D1870BDD}"/>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7C5D65AE-1C5E-3640-861A-2D4CC6466174}"/>
              </a:ext>
            </a:extLst>
          </p:cNvPr>
          <p:cNvSpPr/>
          <p:nvPr userDrawn="1"/>
        </p:nvSpPr>
        <p:spPr>
          <a:xfrm>
            <a:off x="0" y="6070293"/>
            <a:ext cx="12192000" cy="8042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EE62366-5A64-AC43-80C0-203F87D2FFB4}"/>
              </a:ext>
            </a:extLst>
          </p:cNvPr>
          <p:cNvGrpSpPr/>
          <p:nvPr userDrawn="1"/>
        </p:nvGrpSpPr>
        <p:grpSpPr>
          <a:xfrm>
            <a:off x="4137400" y="6245144"/>
            <a:ext cx="3917200" cy="454529"/>
            <a:chOff x="3079117" y="6245144"/>
            <a:chExt cx="3917200" cy="454529"/>
          </a:xfrm>
        </p:grpSpPr>
        <p:pic>
          <p:nvPicPr>
            <p:cNvPr id="8" name="Picture 7">
              <a:extLst>
                <a:ext uri="{FF2B5EF4-FFF2-40B4-BE49-F238E27FC236}">
                  <a16:creationId xmlns:a16="http://schemas.microsoft.com/office/drawing/2014/main" id="{27CA280A-13C5-334F-98C9-0E9DF3AB6B5E}"/>
                </a:ext>
              </a:extLst>
            </p:cNvPr>
            <p:cNvPicPr>
              <a:picLocks noChangeAspect="1"/>
            </p:cNvPicPr>
            <p:nvPr userDrawn="1"/>
          </p:nvPicPr>
          <p:blipFill>
            <a:blip r:embed="rId2"/>
            <a:stretch>
              <a:fillRect/>
            </a:stretch>
          </p:blipFill>
          <p:spPr>
            <a:xfrm>
              <a:off x="5195684" y="6245144"/>
              <a:ext cx="1800633" cy="454529"/>
            </a:xfrm>
            <a:prstGeom prst="rect">
              <a:avLst/>
            </a:prstGeom>
          </p:spPr>
        </p:pic>
        <p:pic>
          <p:nvPicPr>
            <p:cNvPr id="9" name="Picture 8">
              <a:extLst>
                <a:ext uri="{FF2B5EF4-FFF2-40B4-BE49-F238E27FC236}">
                  <a16:creationId xmlns:a16="http://schemas.microsoft.com/office/drawing/2014/main" id="{943C6523-01C6-8747-B09F-32885A97FCE9}"/>
                </a:ext>
              </a:extLst>
            </p:cNvPr>
            <p:cNvPicPr>
              <a:picLocks noChangeAspect="1"/>
            </p:cNvPicPr>
            <p:nvPr userDrawn="1"/>
          </p:nvPicPr>
          <p:blipFill>
            <a:blip r:embed="rId3"/>
            <a:stretch>
              <a:fillRect/>
            </a:stretch>
          </p:blipFill>
          <p:spPr>
            <a:xfrm>
              <a:off x="3079117" y="6245144"/>
              <a:ext cx="1835595" cy="454528"/>
            </a:xfrm>
            <a:prstGeom prst="rect">
              <a:avLst/>
            </a:prstGeom>
          </p:spPr>
        </p:pic>
      </p:grpSp>
    </p:spTree>
    <p:extLst>
      <p:ext uri="{BB962C8B-B14F-4D97-AF65-F5344CB8AC3E}">
        <p14:creationId xmlns:p14="http://schemas.microsoft.com/office/powerpoint/2010/main" val="384303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F779D-2262-B840-AA4D-6789BB3AEE64}"/>
              </a:ext>
            </a:extLst>
          </p:cNvPr>
          <p:cNvSpPr>
            <a:spLocks noGrp="1"/>
          </p:cNvSpPr>
          <p:nvPr>
            <p:ph idx="1"/>
          </p:nvPr>
        </p:nvSpPr>
        <p:spPr>
          <a:xfrm>
            <a:off x="838200" y="1825625"/>
            <a:ext cx="10642600" cy="409161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6365E-EEAE-6A4B-A75A-EDA217CCB228}"/>
              </a:ext>
            </a:extLst>
          </p:cNvPr>
          <p:cNvSpPr>
            <a:spLocks noGrp="1"/>
          </p:cNvSpPr>
          <p:nvPr>
            <p:ph type="dt" sz="half" idx="10"/>
          </p:nvPr>
        </p:nvSpPr>
        <p:spPr/>
        <p:txBody>
          <a:bodyPr/>
          <a:lstStyle/>
          <a:p>
            <a:fld id="{FE8BA2C5-09AB-8941-93F1-C30E52FBC7B3}" type="datetimeFigureOut">
              <a:t>5/4/2023</a:t>
            </a:fld>
            <a:endParaRPr lang="en-US"/>
          </a:p>
        </p:txBody>
      </p:sp>
      <p:sp>
        <p:nvSpPr>
          <p:cNvPr id="5" name="Footer Placeholder 4">
            <a:extLst>
              <a:ext uri="{FF2B5EF4-FFF2-40B4-BE49-F238E27FC236}">
                <a16:creationId xmlns:a16="http://schemas.microsoft.com/office/drawing/2014/main" id="{19FE6371-77D7-394A-8A1B-58349C164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D066-51E1-1F40-A497-D140E56CEBC6}"/>
              </a:ext>
            </a:extLst>
          </p:cNvPr>
          <p:cNvSpPr>
            <a:spLocks noGrp="1"/>
          </p:cNvSpPr>
          <p:nvPr>
            <p:ph type="sldNum" sz="quarter" idx="12"/>
          </p:nvPr>
        </p:nvSpPr>
        <p:spPr/>
        <p:txBody>
          <a:bodyPr/>
          <a:lstStyle/>
          <a:p>
            <a:fld id="{498B4B26-AF82-B14C-A2D1-B22C4200A4B4}" type="slidenum">
              <a:t>‹#›</a:t>
            </a:fld>
            <a:endParaRPr lang="en-US"/>
          </a:p>
        </p:txBody>
      </p:sp>
      <p:sp>
        <p:nvSpPr>
          <p:cNvPr id="7" name="Rectangle 6">
            <a:extLst>
              <a:ext uri="{FF2B5EF4-FFF2-40B4-BE49-F238E27FC236}">
                <a16:creationId xmlns:a16="http://schemas.microsoft.com/office/drawing/2014/main" id="{DBE7F2D0-73D5-5A49-9B2E-69A76F40375D}"/>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8" name="Rectangle 7">
            <a:extLst>
              <a:ext uri="{FF2B5EF4-FFF2-40B4-BE49-F238E27FC236}">
                <a16:creationId xmlns:a16="http://schemas.microsoft.com/office/drawing/2014/main" id="{17445DC1-42C6-DA42-85C1-E726E6E8E8DA}"/>
              </a:ext>
            </a:extLst>
          </p:cNvPr>
          <p:cNvSpPr/>
          <p:nvPr userDrawn="1"/>
        </p:nvSpPr>
        <p:spPr>
          <a:xfrm>
            <a:off x="0" y="0"/>
            <a:ext cx="12192000" cy="11237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26D7E75-5393-6048-A273-B2ABAFE0C9F6}"/>
              </a:ext>
            </a:extLst>
          </p:cNvPr>
          <p:cNvSpPr txBox="1">
            <a:spLocks/>
          </p:cNvSpPr>
          <p:nvPr userDrawn="1"/>
        </p:nvSpPr>
        <p:spPr>
          <a:xfrm>
            <a:off x="5600700" y="6372460"/>
            <a:ext cx="3030672" cy="19989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pic>
        <p:nvPicPr>
          <p:cNvPr id="10" name="Picture 9">
            <a:extLst>
              <a:ext uri="{FF2B5EF4-FFF2-40B4-BE49-F238E27FC236}">
                <a16:creationId xmlns:a16="http://schemas.microsoft.com/office/drawing/2014/main" id="{0836F86A-D860-AE4A-A9A3-A4EAD95ED186}"/>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7E6B7A1C-A715-8842-87EB-BFDE8D834C28}"/>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2" name="Title 1">
            <a:extLst>
              <a:ext uri="{FF2B5EF4-FFF2-40B4-BE49-F238E27FC236}">
                <a16:creationId xmlns:a16="http://schemas.microsoft.com/office/drawing/2014/main" id="{84793656-8DF7-CB47-9587-FA865FD1EDB7}"/>
              </a:ext>
            </a:extLst>
          </p:cNvPr>
          <p:cNvSpPr>
            <a:spLocks noGrp="1"/>
          </p:cNvSpPr>
          <p:nvPr>
            <p:ph type="title"/>
          </p:nvPr>
        </p:nvSpPr>
        <p:spPr>
          <a:xfrm>
            <a:off x="1828800" y="365125"/>
            <a:ext cx="9652000" cy="575631"/>
          </a:xfrm>
          <a:prstGeom prst="rect">
            <a:avLst/>
          </a:prstGeom>
        </p:spPr>
        <p:txBody>
          <a:bodyPr lIns="0" tIns="0" rIns="0" bIns="0" anchor="t" anchorCtr="0">
            <a:noAutofit/>
          </a:bodyPr>
          <a:lstStyle>
            <a:lvl1pPr>
              <a:defRPr>
                <a:solidFill>
                  <a:schemeClr val="bg1"/>
                </a:solidFill>
              </a:defRPr>
            </a:lvl1pPr>
          </a:lstStyle>
          <a:p>
            <a:r>
              <a:rPr lang="en-US"/>
              <a:t>Click to edit Master title style</a:t>
            </a:r>
          </a:p>
        </p:txBody>
      </p:sp>
      <p:sp>
        <p:nvSpPr>
          <p:cNvPr id="13" name="Footer Placeholder 4">
            <a:extLst>
              <a:ext uri="{FF2B5EF4-FFF2-40B4-BE49-F238E27FC236}">
                <a16:creationId xmlns:a16="http://schemas.microsoft.com/office/drawing/2014/main" id="{2F2EA6A7-624B-F643-81F5-B4BC2B682D1D}"/>
              </a:ext>
            </a:extLst>
          </p:cNvPr>
          <p:cNvSpPr txBox="1">
            <a:spLocks/>
          </p:cNvSpPr>
          <p:nvPr userDrawn="1"/>
        </p:nvSpPr>
        <p:spPr>
          <a:xfrm>
            <a:off x="7366000" y="6373368"/>
            <a:ext cx="4114800"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Tree>
    <p:extLst>
      <p:ext uri="{BB962C8B-B14F-4D97-AF65-F5344CB8AC3E}">
        <p14:creationId xmlns:p14="http://schemas.microsoft.com/office/powerpoint/2010/main" val="1717296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246D5-29A6-9045-800D-6BB923B0BC78}"/>
              </a:ext>
            </a:extLst>
          </p:cNvPr>
          <p:cNvSpPr/>
          <p:nvPr userDrawn="1"/>
        </p:nvSpPr>
        <p:spPr>
          <a:xfrm>
            <a:off x="0" y="0"/>
            <a:ext cx="12192000" cy="11237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FE7B2F-6A05-ED49-B4C3-4A89E138C396}"/>
              </a:ext>
            </a:extLst>
          </p:cNvPr>
          <p:cNvSpPr>
            <a:spLocks noGrp="1"/>
          </p:cNvSpPr>
          <p:nvPr>
            <p:ph sz="half" idx="1"/>
          </p:nvPr>
        </p:nvSpPr>
        <p:spPr>
          <a:xfrm>
            <a:off x="838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DB6A1-14E3-3D41-A330-8F95BD6C9DD2}"/>
              </a:ext>
            </a:extLst>
          </p:cNvPr>
          <p:cNvSpPr>
            <a:spLocks noGrp="1"/>
          </p:cNvSpPr>
          <p:nvPr>
            <p:ph sz="half" idx="2"/>
          </p:nvPr>
        </p:nvSpPr>
        <p:spPr>
          <a:xfrm>
            <a:off x="6172200" y="1490472"/>
            <a:ext cx="518160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DD36DC-F21F-804F-BDCF-2C55BD50394F}"/>
              </a:ext>
            </a:extLst>
          </p:cNvPr>
          <p:cNvSpPr>
            <a:spLocks noGrp="1"/>
          </p:cNvSpPr>
          <p:nvPr>
            <p:ph type="dt" sz="half" idx="10"/>
          </p:nvPr>
        </p:nvSpPr>
        <p:spPr/>
        <p:txBody>
          <a:bodyPr/>
          <a:lstStyle/>
          <a:p>
            <a:fld id="{FE8BA2C5-09AB-8941-93F1-C30E52FBC7B3}" type="datetimeFigureOut">
              <a:t>5/4/2023</a:t>
            </a:fld>
            <a:endParaRPr lang="en-US"/>
          </a:p>
        </p:txBody>
      </p:sp>
      <p:sp>
        <p:nvSpPr>
          <p:cNvPr id="6" name="Footer Placeholder 5">
            <a:extLst>
              <a:ext uri="{FF2B5EF4-FFF2-40B4-BE49-F238E27FC236}">
                <a16:creationId xmlns:a16="http://schemas.microsoft.com/office/drawing/2014/main" id="{C2CAF289-84FC-8C42-B42A-414D594D8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EDF1B-8408-2E4D-89DA-02FF04F08521}"/>
              </a:ext>
            </a:extLst>
          </p:cNvPr>
          <p:cNvSpPr>
            <a:spLocks noGrp="1"/>
          </p:cNvSpPr>
          <p:nvPr>
            <p:ph type="sldNum" sz="quarter" idx="12"/>
          </p:nvPr>
        </p:nvSpPr>
        <p:spPr/>
        <p:txBody>
          <a:bodyPr/>
          <a:lstStyle/>
          <a:p>
            <a:fld id="{498B4B26-AF82-B14C-A2D1-B22C4200A4B4}" type="slidenum">
              <a:t>‹#›</a:t>
            </a:fld>
            <a:endParaRPr lang="en-US"/>
          </a:p>
        </p:txBody>
      </p:sp>
      <p:sp>
        <p:nvSpPr>
          <p:cNvPr id="8" name="Rectangle 7">
            <a:extLst>
              <a:ext uri="{FF2B5EF4-FFF2-40B4-BE49-F238E27FC236}">
                <a16:creationId xmlns:a16="http://schemas.microsoft.com/office/drawing/2014/main" id="{24593D69-5AEF-294E-87A8-CF379903E0EE}"/>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pic>
        <p:nvPicPr>
          <p:cNvPr id="10" name="Picture 9">
            <a:extLst>
              <a:ext uri="{FF2B5EF4-FFF2-40B4-BE49-F238E27FC236}">
                <a16:creationId xmlns:a16="http://schemas.microsoft.com/office/drawing/2014/main" id="{518FDAD9-A85B-564A-9159-9AEC0A844AC5}"/>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1" name="Picture 10">
            <a:extLst>
              <a:ext uri="{FF2B5EF4-FFF2-40B4-BE49-F238E27FC236}">
                <a16:creationId xmlns:a16="http://schemas.microsoft.com/office/drawing/2014/main" id="{A3CCEE37-95FE-2D40-B60A-AE42404C09A1}"/>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3" name="Footer Placeholder 4">
            <a:extLst>
              <a:ext uri="{FF2B5EF4-FFF2-40B4-BE49-F238E27FC236}">
                <a16:creationId xmlns:a16="http://schemas.microsoft.com/office/drawing/2014/main" id="{DE3D8BCE-D1A9-8F42-B306-4FACE9AE9455}"/>
              </a:ext>
            </a:extLst>
          </p:cNvPr>
          <p:cNvSpPr txBox="1">
            <a:spLocks/>
          </p:cNvSpPr>
          <p:nvPr userDrawn="1"/>
        </p:nvSpPr>
        <p:spPr>
          <a:xfrm>
            <a:off x="7182196" y="6373368"/>
            <a:ext cx="4298604"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9" name="Title 18">
            <a:extLst>
              <a:ext uri="{FF2B5EF4-FFF2-40B4-BE49-F238E27FC236}">
                <a16:creationId xmlns:a16="http://schemas.microsoft.com/office/drawing/2014/main" id="{6ADE3AEE-3501-ED42-8D32-0C940C53E4A4}"/>
              </a:ext>
            </a:extLst>
          </p:cNvPr>
          <p:cNvSpPr>
            <a:spLocks noGrp="1"/>
          </p:cNvSpPr>
          <p:nvPr>
            <p:ph type="title"/>
          </p:nvPr>
        </p:nvSpPr>
        <p:spPr>
          <a:xfrm>
            <a:off x="1828800" y="365761"/>
            <a:ext cx="9525000" cy="757960"/>
          </a:xfrm>
          <a:prstGeom prst="rect">
            <a:avLst/>
          </a:prstGeom>
        </p:spPr>
        <p:txBody>
          <a:bodyPr lIns="0" tIns="0" rIns="0" b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3738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C76F16-FC55-CA40-BB6E-FBBAC25BAC58}"/>
              </a:ext>
            </a:extLst>
          </p:cNvPr>
          <p:cNvSpPr>
            <a:spLocks noGrp="1"/>
          </p:cNvSpPr>
          <p:nvPr>
            <p:ph type="body" idx="1"/>
          </p:nvPr>
        </p:nvSpPr>
        <p:spPr>
          <a:xfrm>
            <a:off x="839788" y="1490472"/>
            <a:ext cx="5157787" cy="494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18347-C724-AD40-83D4-48D8D9F90136}"/>
              </a:ext>
            </a:extLst>
          </p:cNvPr>
          <p:cNvSpPr>
            <a:spLocks noGrp="1"/>
          </p:cNvSpPr>
          <p:nvPr>
            <p:ph sz="half" idx="2"/>
          </p:nvPr>
        </p:nvSpPr>
        <p:spPr>
          <a:xfrm>
            <a:off x="839788" y="2154660"/>
            <a:ext cx="5157787"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62130-1717-F245-BF96-438C3B7E7BED}"/>
              </a:ext>
            </a:extLst>
          </p:cNvPr>
          <p:cNvSpPr>
            <a:spLocks noGrp="1"/>
          </p:cNvSpPr>
          <p:nvPr>
            <p:ph type="body" sz="quarter" idx="3"/>
          </p:nvPr>
        </p:nvSpPr>
        <p:spPr>
          <a:xfrm>
            <a:off x="6172200" y="1490472"/>
            <a:ext cx="5183188" cy="494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D4351-E715-A04A-BF74-70F44E4CBBA3}"/>
              </a:ext>
            </a:extLst>
          </p:cNvPr>
          <p:cNvSpPr>
            <a:spLocks noGrp="1"/>
          </p:cNvSpPr>
          <p:nvPr>
            <p:ph sz="quarter" idx="4"/>
          </p:nvPr>
        </p:nvSpPr>
        <p:spPr>
          <a:xfrm>
            <a:off x="6172200" y="2154660"/>
            <a:ext cx="5183188"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2B4874-7F08-5D4A-BC0A-D502973D7421}"/>
              </a:ext>
            </a:extLst>
          </p:cNvPr>
          <p:cNvSpPr>
            <a:spLocks noGrp="1"/>
          </p:cNvSpPr>
          <p:nvPr>
            <p:ph type="dt" sz="half" idx="10"/>
          </p:nvPr>
        </p:nvSpPr>
        <p:spPr/>
        <p:txBody>
          <a:bodyPr/>
          <a:lstStyle/>
          <a:p>
            <a:fld id="{FE8BA2C5-09AB-8941-93F1-C30E52FBC7B3}" type="datetimeFigureOut">
              <a:t>5/4/2023</a:t>
            </a:fld>
            <a:endParaRPr lang="en-US"/>
          </a:p>
        </p:txBody>
      </p:sp>
      <p:sp>
        <p:nvSpPr>
          <p:cNvPr id="8" name="Footer Placeholder 7">
            <a:extLst>
              <a:ext uri="{FF2B5EF4-FFF2-40B4-BE49-F238E27FC236}">
                <a16:creationId xmlns:a16="http://schemas.microsoft.com/office/drawing/2014/main" id="{BD8D1FC8-7F97-B343-BB4B-D1E1C3A301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EE4755-82F2-6443-97D9-CED53A8DC177}"/>
              </a:ext>
            </a:extLst>
          </p:cNvPr>
          <p:cNvSpPr>
            <a:spLocks noGrp="1"/>
          </p:cNvSpPr>
          <p:nvPr>
            <p:ph type="sldNum" sz="quarter" idx="12"/>
          </p:nvPr>
        </p:nvSpPr>
        <p:spPr/>
        <p:txBody>
          <a:bodyPr/>
          <a:lstStyle/>
          <a:p>
            <a:fld id="{498B4B26-AF82-B14C-A2D1-B22C4200A4B4}" type="slidenum">
              <a:t>‹#›</a:t>
            </a:fld>
            <a:endParaRPr lang="en-US"/>
          </a:p>
        </p:txBody>
      </p:sp>
      <p:sp>
        <p:nvSpPr>
          <p:cNvPr id="10" name="Rectangle 9">
            <a:extLst>
              <a:ext uri="{FF2B5EF4-FFF2-40B4-BE49-F238E27FC236}">
                <a16:creationId xmlns:a16="http://schemas.microsoft.com/office/drawing/2014/main" id="{700809E6-9CE5-A940-BBEC-AB2249E0E027}"/>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11" name="Rectangle 10">
            <a:extLst>
              <a:ext uri="{FF2B5EF4-FFF2-40B4-BE49-F238E27FC236}">
                <a16:creationId xmlns:a16="http://schemas.microsoft.com/office/drawing/2014/main" id="{D1C0D520-9851-D542-AE1D-593A0486979D}"/>
              </a:ext>
            </a:extLst>
          </p:cNvPr>
          <p:cNvSpPr/>
          <p:nvPr userDrawn="1"/>
        </p:nvSpPr>
        <p:spPr>
          <a:xfrm>
            <a:off x="0" y="0"/>
            <a:ext cx="12192000" cy="11237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9FFECB-BD5D-EE4F-9F31-A97178D1517A}"/>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13" name="Picture 12">
            <a:extLst>
              <a:ext uri="{FF2B5EF4-FFF2-40B4-BE49-F238E27FC236}">
                <a16:creationId xmlns:a16="http://schemas.microsoft.com/office/drawing/2014/main" id="{B7F138BE-6571-944F-8D85-23EE4C8BD79F}"/>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5" name="Footer Placeholder 4">
            <a:extLst>
              <a:ext uri="{FF2B5EF4-FFF2-40B4-BE49-F238E27FC236}">
                <a16:creationId xmlns:a16="http://schemas.microsoft.com/office/drawing/2014/main" id="{83258BE7-CB26-7949-B804-E42DBEC9C150}"/>
              </a:ext>
            </a:extLst>
          </p:cNvPr>
          <p:cNvSpPr txBox="1">
            <a:spLocks/>
          </p:cNvSpPr>
          <p:nvPr userDrawn="1"/>
        </p:nvSpPr>
        <p:spPr>
          <a:xfrm>
            <a:off x="5997575" y="6373368"/>
            <a:ext cx="5483225"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8" name="Title 17">
            <a:extLst>
              <a:ext uri="{FF2B5EF4-FFF2-40B4-BE49-F238E27FC236}">
                <a16:creationId xmlns:a16="http://schemas.microsoft.com/office/drawing/2014/main" id="{1E67A9A1-B496-EC48-B209-78CCC674BF59}"/>
              </a:ext>
            </a:extLst>
          </p:cNvPr>
          <p:cNvSpPr>
            <a:spLocks noGrp="1"/>
          </p:cNvSpPr>
          <p:nvPr>
            <p:ph type="title"/>
          </p:nvPr>
        </p:nvSpPr>
        <p:spPr>
          <a:xfrm>
            <a:off x="1828800" y="365125"/>
            <a:ext cx="9525000" cy="653627"/>
          </a:xfrm>
          <a:prstGeom prst="rect">
            <a:avLst/>
          </a:prstGeom>
        </p:spPr>
        <p:txBody>
          <a:bodyPr lIns="0" tIns="0" rIns="0" b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2127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004BCAE-E733-3244-B907-695250898CDF}"/>
              </a:ext>
            </a:extLst>
          </p:cNvPr>
          <p:cNvSpPr>
            <a:spLocks noGrp="1"/>
          </p:cNvSpPr>
          <p:nvPr>
            <p:ph type="dt" sz="half" idx="10"/>
          </p:nvPr>
        </p:nvSpPr>
        <p:spPr/>
        <p:txBody>
          <a:bodyPr/>
          <a:lstStyle/>
          <a:p>
            <a:fld id="{FE8BA2C5-09AB-8941-93F1-C30E52FBC7B3}" type="datetimeFigureOut">
              <a:t>5/4/2023</a:t>
            </a:fld>
            <a:endParaRPr lang="en-US"/>
          </a:p>
        </p:txBody>
      </p:sp>
      <p:sp>
        <p:nvSpPr>
          <p:cNvPr id="4" name="Footer Placeholder 3">
            <a:extLst>
              <a:ext uri="{FF2B5EF4-FFF2-40B4-BE49-F238E27FC236}">
                <a16:creationId xmlns:a16="http://schemas.microsoft.com/office/drawing/2014/main" id="{699FA562-1C18-F54A-B1C6-968AFD6B89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10B0D9-E107-DB4E-AD1F-9AAF03C67FC8}"/>
              </a:ext>
            </a:extLst>
          </p:cNvPr>
          <p:cNvSpPr>
            <a:spLocks noGrp="1"/>
          </p:cNvSpPr>
          <p:nvPr>
            <p:ph type="sldNum" sz="quarter" idx="12"/>
          </p:nvPr>
        </p:nvSpPr>
        <p:spPr/>
        <p:txBody>
          <a:bodyPr/>
          <a:lstStyle/>
          <a:p>
            <a:fld id="{498B4B26-AF82-B14C-A2D1-B22C4200A4B4}" type="slidenum">
              <a:t>‹#›</a:t>
            </a:fld>
            <a:endParaRPr lang="en-US"/>
          </a:p>
        </p:txBody>
      </p:sp>
      <p:sp>
        <p:nvSpPr>
          <p:cNvPr id="6" name="Rectangle 5">
            <a:extLst>
              <a:ext uri="{FF2B5EF4-FFF2-40B4-BE49-F238E27FC236}">
                <a16:creationId xmlns:a16="http://schemas.microsoft.com/office/drawing/2014/main" id="{95294DB8-FFFA-D947-9B39-52773F089D1A}"/>
              </a:ext>
            </a:extLst>
          </p:cNvPr>
          <p:cNvSpPr/>
          <p:nvPr userDrawn="1"/>
        </p:nvSpPr>
        <p:spPr>
          <a:xfrm>
            <a:off x="0" y="6070293"/>
            <a:ext cx="12192000" cy="80423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sp>
        <p:nvSpPr>
          <p:cNvPr id="7" name="Rectangle 6">
            <a:extLst>
              <a:ext uri="{FF2B5EF4-FFF2-40B4-BE49-F238E27FC236}">
                <a16:creationId xmlns:a16="http://schemas.microsoft.com/office/drawing/2014/main" id="{59188CC7-928B-7243-A1C5-6642F781BE08}"/>
              </a:ext>
            </a:extLst>
          </p:cNvPr>
          <p:cNvSpPr/>
          <p:nvPr userDrawn="1"/>
        </p:nvSpPr>
        <p:spPr>
          <a:xfrm>
            <a:off x="0" y="0"/>
            <a:ext cx="12192000" cy="11237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9D509C-B82E-B04C-9DA1-5C9062571568}"/>
              </a:ext>
            </a:extLst>
          </p:cNvPr>
          <p:cNvPicPr>
            <a:picLocks noChangeAspect="1"/>
          </p:cNvPicPr>
          <p:nvPr userDrawn="1"/>
        </p:nvPicPr>
        <p:blipFill>
          <a:blip r:embed="rId2"/>
          <a:stretch>
            <a:fillRect/>
          </a:stretch>
        </p:blipFill>
        <p:spPr>
          <a:xfrm>
            <a:off x="2041123" y="6301337"/>
            <a:ext cx="1355405" cy="342142"/>
          </a:xfrm>
          <a:prstGeom prst="rect">
            <a:avLst/>
          </a:prstGeom>
        </p:spPr>
      </p:pic>
      <p:pic>
        <p:nvPicPr>
          <p:cNvPr id="9" name="Picture 8">
            <a:extLst>
              <a:ext uri="{FF2B5EF4-FFF2-40B4-BE49-F238E27FC236}">
                <a16:creationId xmlns:a16="http://schemas.microsoft.com/office/drawing/2014/main" id="{338C6527-4586-844E-9B0E-287BBAB0D3E0}"/>
              </a:ext>
            </a:extLst>
          </p:cNvPr>
          <p:cNvPicPr>
            <a:picLocks noChangeAspect="1"/>
          </p:cNvPicPr>
          <p:nvPr userDrawn="1"/>
        </p:nvPicPr>
        <p:blipFill>
          <a:blip r:embed="rId3"/>
          <a:stretch>
            <a:fillRect/>
          </a:stretch>
        </p:blipFill>
        <p:spPr>
          <a:xfrm>
            <a:off x="512629" y="6301338"/>
            <a:ext cx="1381722" cy="342141"/>
          </a:xfrm>
          <a:prstGeom prst="rect">
            <a:avLst/>
          </a:prstGeom>
        </p:spPr>
      </p:pic>
      <p:sp>
        <p:nvSpPr>
          <p:cNvPr id="11" name="Footer Placeholder 4">
            <a:extLst>
              <a:ext uri="{FF2B5EF4-FFF2-40B4-BE49-F238E27FC236}">
                <a16:creationId xmlns:a16="http://schemas.microsoft.com/office/drawing/2014/main" id="{F9060190-C8BD-B946-BDE6-339D65F1EB6B}"/>
              </a:ext>
            </a:extLst>
          </p:cNvPr>
          <p:cNvSpPr txBox="1">
            <a:spLocks/>
          </p:cNvSpPr>
          <p:nvPr userDrawn="1"/>
        </p:nvSpPr>
        <p:spPr>
          <a:xfrm>
            <a:off x="6542116" y="6373368"/>
            <a:ext cx="4938684" cy="199897"/>
          </a:xfrm>
          <a:prstGeom prst="rect">
            <a:avLst/>
          </a:prstGeom>
        </p:spPr>
        <p:txBody>
          <a:bodyPr vert="horz" lIns="0" tIns="0" rIns="0" bIns="0" rtlCol="0" anchor="t" anchorCtr="0"/>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kern="1200">
                <a:solidFill>
                  <a:schemeClr val="bg1"/>
                </a:solidFill>
                <a:latin typeface="+mn-lt"/>
                <a:ea typeface="+mn-ea"/>
                <a:cs typeface="+mn-cs"/>
              </a:rPr>
              <a:t>Infection Preventionist Learning Networks
</a:t>
            </a:r>
          </a:p>
        </p:txBody>
      </p:sp>
      <p:sp>
        <p:nvSpPr>
          <p:cNvPr id="12" name="Title 11">
            <a:extLst>
              <a:ext uri="{FF2B5EF4-FFF2-40B4-BE49-F238E27FC236}">
                <a16:creationId xmlns:a16="http://schemas.microsoft.com/office/drawing/2014/main" id="{735A6BBE-B4B3-A34D-BD2A-D07CF13ED106}"/>
              </a:ext>
            </a:extLst>
          </p:cNvPr>
          <p:cNvSpPr>
            <a:spLocks noGrp="1"/>
          </p:cNvSpPr>
          <p:nvPr>
            <p:ph type="title"/>
          </p:nvPr>
        </p:nvSpPr>
        <p:spPr>
          <a:xfrm>
            <a:off x="1828800" y="365125"/>
            <a:ext cx="9652000" cy="758595"/>
          </a:xfrm>
          <a:prstGeom prst="rect">
            <a:avLst/>
          </a:prstGeom>
        </p:spPr>
        <p:txBody>
          <a:bodyPr lIns="0" tIns="0" rIns="0" b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8455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BA9A8-30D3-CA42-96EE-D5A68B1324CB}"/>
              </a:ext>
            </a:extLst>
          </p:cNvPr>
          <p:cNvSpPr>
            <a:spLocks noGrp="1"/>
          </p:cNvSpPr>
          <p:nvPr>
            <p:ph type="dt" sz="half" idx="10"/>
          </p:nvPr>
        </p:nvSpPr>
        <p:spPr/>
        <p:txBody>
          <a:bodyPr/>
          <a:lstStyle/>
          <a:p>
            <a:fld id="{FE8BA2C5-09AB-8941-93F1-C30E52FBC7B3}" type="datetimeFigureOut">
              <a:t>5/4/2023</a:t>
            </a:fld>
            <a:endParaRPr lang="en-US"/>
          </a:p>
        </p:txBody>
      </p:sp>
      <p:sp>
        <p:nvSpPr>
          <p:cNvPr id="3" name="Footer Placeholder 2">
            <a:extLst>
              <a:ext uri="{FF2B5EF4-FFF2-40B4-BE49-F238E27FC236}">
                <a16:creationId xmlns:a16="http://schemas.microsoft.com/office/drawing/2014/main" id="{75697B52-CF81-FD4A-92DE-C77ECF0694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48DB9-9822-5E4E-A322-57D076BFB7D7}"/>
              </a:ext>
            </a:extLst>
          </p:cNvPr>
          <p:cNvSpPr>
            <a:spLocks noGrp="1"/>
          </p:cNvSpPr>
          <p:nvPr>
            <p:ph type="sldNum" sz="quarter" idx="12"/>
          </p:nvPr>
        </p:nvSpPr>
        <p:spPr/>
        <p:txBody>
          <a:bodyPr/>
          <a:lstStyle/>
          <a:p>
            <a:fld id="{498B4B26-AF82-B14C-A2D1-B22C4200A4B4}" type="slidenum">
              <a:t>‹#›</a:t>
            </a:fld>
            <a:endParaRPr lang="en-US"/>
          </a:p>
        </p:txBody>
      </p:sp>
    </p:spTree>
    <p:extLst>
      <p:ext uri="{BB962C8B-B14F-4D97-AF65-F5344CB8AC3E}">
        <p14:creationId xmlns:p14="http://schemas.microsoft.com/office/powerpoint/2010/main" val="18928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894A29-957E-9141-B0FE-C3D4EE215AA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216891F-B12D-C043-A61B-816F2FB18AE3}"/>
              </a:ext>
            </a:extLst>
          </p:cNvPr>
          <p:cNvSpPr>
            <a:spLocks noGrp="1"/>
          </p:cNvSpPr>
          <p:nvPr>
            <p:ph type="ctrTitle"/>
          </p:nvPr>
        </p:nvSpPr>
        <p:spPr>
          <a:xfrm>
            <a:off x="1524000" y="2569454"/>
            <a:ext cx="9144000" cy="535194"/>
          </a:xfrm>
          <a:prstGeom prst="rect">
            <a:avLst/>
          </a:prstGeom>
        </p:spPr>
        <p:txBody>
          <a:bodyPr lIns="0" tIns="0" rIns="0" anchor="t" anchorCtr="0">
            <a:noAutofit/>
          </a:bodyPr>
          <a:lstStyle>
            <a:lvl1pPr algn="ctr">
              <a:defRPr sz="5000" b="0" i="1">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58512143-01F8-CD4A-8CD7-478D32CF7817}"/>
              </a:ext>
            </a:extLst>
          </p:cNvPr>
          <p:cNvSpPr>
            <a:spLocks noGrp="1"/>
          </p:cNvSpPr>
          <p:nvPr>
            <p:ph type="subTitle" idx="1"/>
          </p:nvPr>
        </p:nvSpPr>
        <p:spPr>
          <a:xfrm>
            <a:off x="1524000" y="3285945"/>
            <a:ext cx="9144000" cy="760039"/>
          </a:xfrm>
        </p:spPr>
        <p:txBody>
          <a:bodyPr lIns="0" tIns="0" rIns="0">
            <a:normAutofit/>
          </a:bodyPr>
          <a:lstStyle>
            <a:lvl1pPr marL="0" indent="0" algn="ctr">
              <a:lnSpc>
                <a:spcPct val="150000"/>
              </a:lnSpc>
              <a:spcBef>
                <a:spcPts val="0"/>
              </a:spcBef>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a:extLst>
              <a:ext uri="{FF2B5EF4-FFF2-40B4-BE49-F238E27FC236}">
                <a16:creationId xmlns:a16="http://schemas.microsoft.com/office/drawing/2014/main" id="{75513D3F-98E0-534C-A2D3-7B099DA63DFE}"/>
              </a:ext>
            </a:extLst>
          </p:cNvPr>
          <p:cNvSpPr>
            <a:spLocks noGrp="1"/>
          </p:cNvSpPr>
          <p:nvPr>
            <p:ph type="dt" sz="half" idx="10"/>
          </p:nvPr>
        </p:nvSpPr>
        <p:spPr>
          <a:xfrm>
            <a:off x="838200" y="6356350"/>
            <a:ext cx="2743200" cy="365125"/>
          </a:xfrm>
        </p:spPr>
        <p:txBody>
          <a:bodyPr/>
          <a:lstStyle/>
          <a:p>
            <a:fld id="{FE8BA2C5-09AB-8941-93F1-C30E52FBC7B3}" type="datetimeFigureOut">
              <a:t>5/4/2023</a:t>
            </a:fld>
            <a:endParaRPr lang="en-US"/>
          </a:p>
        </p:txBody>
      </p:sp>
      <p:sp>
        <p:nvSpPr>
          <p:cNvPr id="11" name="Footer Placeholder 4">
            <a:extLst>
              <a:ext uri="{FF2B5EF4-FFF2-40B4-BE49-F238E27FC236}">
                <a16:creationId xmlns:a16="http://schemas.microsoft.com/office/drawing/2014/main" id="{02CF45B6-6708-D646-88F8-3AB748264C5A}"/>
              </a:ext>
            </a:extLst>
          </p:cNvPr>
          <p:cNvSpPr>
            <a:spLocks noGrp="1"/>
          </p:cNvSpPr>
          <p:nvPr>
            <p:ph type="ftr" sz="quarter" idx="11"/>
          </p:nvPr>
        </p:nvSpPr>
        <p:spPr>
          <a:xfrm>
            <a:off x="4038600" y="6356350"/>
            <a:ext cx="4114800" cy="365125"/>
          </a:xfrm>
        </p:spPr>
        <p:txBody>
          <a:bodyPr/>
          <a:lstStyle/>
          <a:p>
            <a:endParaRPr lang="en-US"/>
          </a:p>
        </p:txBody>
      </p:sp>
      <p:sp>
        <p:nvSpPr>
          <p:cNvPr id="12" name="Slide Number Placeholder 5">
            <a:extLst>
              <a:ext uri="{FF2B5EF4-FFF2-40B4-BE49-F238E27FC236}">
                <a16:creationId xmlns:a16="http://schemas.microsoft.com/office/drawing/2014/main" id="{975F072D-9CF7-9148-A883-E6C8637C7ABC}"/>
              </a:ext>
            </a:extLst>
          </p:cNvPr>
          <p:cNvSpPr>
            <a:spLocks noGrp="1"/>
          </p:cNvSpPr>
          <p:nvPr>
            <p:ph type="sldNum" sz="quarter" idx="12"/>
          </p:nvPr>
        </p:nvSpPr>
        <p:spPr>
          <a:xfrm>
            <a:off x="8610600" y="6356350"/>
            <a:ext cx="2743200" cy="365125"/>
          </a:xfrm>
        </p:spPr>
        <p:txBody>
          <a:bodyPr/>
          <a:lstStyle/>
          <a:p>
            <a:fld id="{498B4B26-AF82-B14C-A2D1-B22C4200A4B4}" type="slidenum">
              <a:t>‹#›</a:t>
            </a:fld>
            <a:endParaRPr lang="en-US"/>
          </a:p>
        </p:txBody>
      </p:sp>
      <p:sp>
        <p:nvSpPr>
          <p:cNvPr id="13" name="Rectangle 12">
            <a:extLst>
              <a:ext uri="{FF2B5EF4-FFF2-40B4-BE49-F238E27FC236}">
                <a16:creationId xmlns:a16="http://schemas.microsoft.com/office/drawing/2014/main" id="{8DF6F417-A521-BC46-981B-D0D2BADECA7F}"/>
              </a:ext>
            </a:extLst>
          </p:cNvPr>
          <p:cNvSpPr/>
          <p:nvPr userDrawn="1"/>
        </p:nvSpPr>
        <p:spPr>
          <a:xfrm>
            <a:off x="0" y="6070293"/>
            <a:ext cx="12192000" cy="8042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55C07E8-88AA-A642-894B-1F4269FCE492}"/>
              </a:ext>
            </a:extLst>
          </p:cNvPr>
          <p:cNvGrpSpPr/>
          <p:nvPr userDrawn="1"/>
        </p:nvGrpSpPr>
        <p:grpSpPr>
          <a:xfrm>
            <a:off x="4137400" y="6245144"/>
            <a:ext cx="3917200" cy="454529"/>
            <a:chOff x="3079117" y="6245144"/>
            <a:chExt cx="3917200" cy="454529"/>
          </a:xfrm>
        </p:grpSpPr>
        <p:pic>
          <p:nvPicPr>
            <p:cNvPr id="15" name="Picture 14">
              <a:extLst>
                <a:ext uri="{FF2B5EF4-FFF2-40B4-BE49-F238E27FC236}">
                  <a16:creationId xmlns:a16="http://schemas.microsoft.com/office/drawing/2014/main" id="{08F4FBC9-C77F-5F46-A258-683D8E28770A}"/>
                </a:ext>
              </a:extLst>
            </p:cNvPr>
            <p:cNvPicPr>
              <a:picLocks noChangeAspect="1"/>
            </p:cNvPicPr>
            <p:nvPr userDrawn="1"/>
          </p:nvPicPr>
          <p:blipFill>
            <a:blip r:embed="rId2"/>
            <a:stretch>
              <a:fillRect/>
            </a:stretch>
          </p:blipFill>
          <p:spPr>
            <a:xfrm>
              <a:off x="5195684" y="6245144"/>
              <a:ext cx="1800633" cy="454529"/>
            </a:xfrm>
            <a:prstGeom prst="rect">
              <a:avLst/>
            </a:prstGeom>
          </p:spPr>
        </p:pic>
        <p:pic>
          <p:nvPicPr>
            <p:cNvPr id="16" name="Picture 15">
              <a:extLst>
                <a:ext uri="{FF2B5EF4-FFF2-40B4-BE49-F238E27FC236}">
                  <a16:creationId xmlns:a16="http://schemas.microsoft.com/office/drawing/2014/main" id="{F5036B8A-6F26-5D40-9790-131962BCB0FF}"/>
                </a:ext>
              </a:extLst>
            </p:cNvPr>
            <p:cNvPicPr>
              <a:picLocks noChangeAspect="1"/>
            </p:cNvPicPr>
            <p:nvPr userDrawn="1"/>
          </p:nvPicPr>
          <p:blipFill>
            <a:blip r:embed="rId3"/>
            <a:stretch>
              <a:fillRect/>
            </a:stretch>
          </p:blipFill>
          <p:spPr>
            <a:xfrm>
              <a:off x="3079117" y="6245144"/>
              <a:ext cx="1835595" cy="454528"/>
            </a:xfrm>
            <a:prstGeom prst="rect">
              <a:avLst/>
            </a:prstGeom>
          </p:spPr>
        </p:pic>
      </p:grpSp>
    </p:spTree>
    <p:extLst>
      <p:ext uri="{BB962C8B-B14F-4D97-AF65-F5344CB8AC3E}">
        <p14:creationId xmlns:p14="http://schemas.microsoft.com/office/powerpoint/2010/main" val="203580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E0DC-170B-1C4C-B38F-DC278C01CA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A345D8-0979-8849-9A11-F03CF42245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A47140-5D92-284F-8233-5C6390533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27BDA-22F3-6246-AA18-F5E7708DE26F}"/>
              </a:ext>
            </a:extLst>
          </p:cNvPr>
          <p:cNvSpPr>
            <a:spLocks noGrp="1"/>
          </p:cNvSpPr>
          <p:nvPr>
            <p:ph type="dt" sz="half" idx="10"/>
          </p:nvPr>
        </p:nvSpPr>
        <p:spPr/>
        <p:txBody>
          <a:bodyPr/>
          <a:lstStyle/>
          <a:p>
            <a:fld id="{FE8BA2C5-09AB-8941-93F1-C30E52FBC7B3}" type="datetimeFigureOut">
              <a:t>5/4/2023</a:t>
            </a:fld>
            <a:endParaRPr lang="en-US"/>
          </a:p>
        </p:txBody>
      </p:sp>
      <p:sp>
        <p:nvSpPr>
          <p:cNvPr id="6" name="Footer Placeholder 5">
            <a:extLst>
              <a:ext uri="{FF2B5EF4-FFF2-40B4-BE49-F238E27FC236}">
                <a16:creationId xmlns:a16="http://schemas.microsoft.com/office/drawing/2014/main" id="{1A6239F0-A8FF-224E-B859-FBD021E9C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3CB25-0346-9443-A87A-7CAEC82BE5A7}"/>
              </a:ext>
            </a:extLst>
          </p:cNvPr>
          <p:cNvSpPr>
            <a:spLocks noGrp="1"/>
          </p:cNvSpPr>
          <p:nvPr>
            <p:ph type="sldNum" sz="quarter" idx="12"/>
          </p:nvPr>
        </p:nvSpPr>
        <p:spPr/>
        <p:txBody>
          <a:bodyPr/>
          <a:lstStyle/>
          <a:p>
            <a:fld id="{498B4B26-AF82-B14C-A2D1-B22C4200A4B4}" type="slidenum">
              <a:t>‹#›</a:t>
            </a:fld>
            <a:endParaRPr lang="en-US"/>
          </a:p>
        </p:txBody>
      </p:sp>
    </p:spTree>
    <p:extLst>
      <p:ext uri="{BB962C8B-B14F-4D97-AF65-F5344CB8AC3E}">
        <p14:creationId xmlns:p14="http://schemas.microsoft.com/office/powerpoint/2010/main" val="174843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263E3E-65C7-314F-8BB1-8BDD3957C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790ED-F409-314B-A1CD-C228FFD84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BA2C5-09AB-8941-93F1-C30E52FBC7B3}" type="datetimeFigureOut">
              <a:t>5/4/2023</a:t>
            </a:fld>
            <a:endParaRPr lang="en-US"/>
          </a:p>
        </p:txBody>
      </p:sp>
      <p:sp>
        <p:nvSpPr>
          <p:cNvPr id="5" name="Footer Placeholder 4">
            <a:extLst>
              <a:ext uri="{FF2B5EF4-FFF2-40B4-BE49-F238E27FC236}">
                <a16:creationId xmlns:a16="http://schemas.microsoft.com/office/drawing/2014/main" id="{241C2AB5-DACE-494D-937B-9B2D4E7BC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CC4B67-C875-F343-9550-85427593F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B4B26-AF82-B14C-A2D1-B22C4200A4B4}" type="slidenum">
              <a:t>‹#›</a:t>
            </a:fld>
            <a:endParaRPr lang="en-US"/>
          </a:p>
        </p:txBody>
      </p:sp>
      <p:sp>
        <p:nvSpPr>
          <p:cNvPr id="7" name="Rectangle 6">
            <a:extLst>
              <a:ext uri="{FF2B5EF4-FFF2-40B4-BE49-F238E27FC236}">
                <a16:creationId xmlns:a16="http://schemas.microsoft.com/office/drawing/2014/main" id="{0F35C1AD-8162-AC4F-9289-9DFAE4CD04C8}"/>
              </a:ext>
            </a:extLst>
          </p:cNvPr>
          <p:cNvSpPr/>
          <p:nvPr userDrawn="1"/>
        </p:nvSpPr>
        <p:spPr>
          <a:xfrm>
            <a:off x="12669074" y="1358283"/>
            <a:ext cx="397803" cy="351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E0EC16-4CFE-1C48-BC0D-77F32FD8AE7C}"/>
              </a:ext>
            </a:extLst>
          </p:cNvPr>
          <p:cNvSpPr/>
          <p:nvPr userDrawn="1"/>
        </p:nvSpPr>
        <p:spPr>
          <a:xfrm>
            <a:off x="12669074" y="1780313"/>
            <a:ext cx="397803" cy="351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514535-37D1-E749-B294-599D212BA9AF}"/>
              </a:ext>
            </a:extLst>
          </p:cNvPr>
          <p:cNvSpPr/>
          <p:nvPr userDrawn="1"/>
        </p:nvSpPr>
        <p:spPr>
          <a:xfrm>
            <a:off x="12669074" y="2202344"/>
            <a:ext cx="397803" cy="351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169291-B054-1445-B73E-82FD3DC14C25}"/>
              </a:ext>
            </a:extLst>
          </p:cNvPr>
          <p:cNvSpPr txBox="1"/>
          <p:nvPr userDrawn="1"/>
        </p:nvSpPr>
        <p:spPr>
          <a:xfrm>
            <a:off x="12477024" y="915447"/>
            <a:ext cx="781902" cy="369332"/>
          </a:xfrm>
          <a:prstGeom prst="rect">
            <a:avLst/>
          </a:prstGeom>
          <a:noFill/>
        </p:spPr>
        <p:txBody>
          <a:bodyPr wrap="square" rtlCol="0">
            <a:spAutoFit/>
          </a:bodyPr>
          <a:lstStyle/>
          <a:p>
            <a:pPr algn="ctr"/>
            <a:r>
              <a:rPr lang="en-US" sz="900"/>
              <a:t>PRIMARYCOLORS</a:t>
            </a:r>
          </a:p>
        </p:txBody>
      </p:sp>
      <p:sp>
        <p:nvSpPr>
          <p:cNvPr id="11" name="Title 1">
            <a:extLst>
              <a:ext uri="{FF2B5EF4-FFF2-40B4-BE49-F238E27FC236}">
                <a16:creationId xmlns:a16="http://schemas.microsoft.com/office/drawing/2014/main" id="{6FE2CDB8-F202-F645-B904-DC807631F969}"/>
              </a:ext>
            </a:extLst>
          </p:cNvPr>
          <p:cNvSpPr txBox="1">
            <a:spLocks/>
          </p:cNvSpPr>
          <p:nvPr userDrawn="1"/>
        </p:nvSpPr>
        <p:spPr>
          <a:xfrm>
            <a:off x="1828800" y="365125"/>
            <a:ext cx="9652000" cy="575631"/>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654969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1"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ai/pdfs/ppe/ppe-sequence.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hyperlink" Target="https://www.cdc.gov/handhygiene/providers/index.html" TargetMode="External"/><Relationship Id="rId4" Type="http://schemas.openxmlformats.org/officeDocument/2006/relationships/hyperlink" Target="https://www.cdc.gov/infectioncontrol/pdf/strive/PPE101-508.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8.emf"/><Relationship Id="rId3" Type="http://schemas.openxmlformats.org/officeDocument/2006/relationships/image" Target="../media/image13.emf"/><Relationship Id="rId7" Type="http://schemas.openxmlformats.org/officeDocument/2006/relationships/image" Target="../media/image16.emf"/><Relationship Id="rId12" Type="http://schemas.openxmlformats.org/officeDocument/2006/relationships/image" Target="../media/image5.emf"/><Relationship Id="rId2" Type="http://schemas.openxmlformats.org/officeDocument/2006/relationships/image" Target="../media/image12.emf"/><Relationship Id="rId16"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11.emf"/><Relationship Id="rId11" Type="http://schemas.openxmlformats.org/officeDocument/2006/relationships/image" Target="../media/image20.emf"/><Relationship Id="rId5" Type="http://schemas.openxmlformats.org/officeDocument/2006/relationships/image" Target="../media/image15.emf"/><Relationship Id="rId15" Type="http://schemas.openxmlformats.org/officeDocument/2006/relationships/image" Target="../media/image22.emf"/><Relationship Id="rId10" Type="http://schemas.openxmlformats.org/officeDocument/2006/relationships/image" Target="../media/image19.emf"/><Relationship Id="rId4" Type="http://schemas.openxmlformats.org/officeDocument/2006/relationships/image" Target="../media/image14.emf"/><Relationship Id="rId9" Type="http://schemas.openxmlformats.org/officeDocument/2006/relationships/image" Target="../media/image18.emf"/><Relationship Id="rId1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17" Type="http://schemas.openxmlformats.org/officeDocument/2006/relationships/image" Target="../media/image37.emf"/><Relationship Id="rId2" Type="http://schemas.openxmlformats.org/officeDocument/2006/relationships/image" Target="../media/image5.emf"/><Relationship Id="rId16"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5" Type="http://schemas.openxmlformats.org/officeDocument/2006/relationships/image" Target="../media/image3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 Id="rId1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B7C7C8-4CDB-51E4-59EC-586FBDAE20D9}"/>
              </a:ext>
            </a:extLst>
          </p:cNvPr>
          <p:cNvPicPr>
            <a:picLocks noChangeAspect="1"/>
          </p:cNvPicPr>
          <p:nvPr/>
        </p:nvPicPr>
        <p:blipFill rotWithShape="1">
          <a:blip r:embed="rId3">
            <a:alphaModFix/>
          </a:blip>
          <a:srcRect t="18847" b="26022"/>
          <a:stretch/>
        </p:blipFill>
        <p:spPr>
          <a:xfrm>
            <a:off x="0" y="0"/>
            <a:ext cx="12192000" cy="4481020"/>
          </a:xfrm>
          <a:prstGeom prst="rect">
            <a:avLst/>
          </a:prstGeom>
        </p:spPr>
      </p:pic>
      <p:sp>
        <p:nvSpPr>
          <p:cNvPr id="7" name="Title 6">
            <a:extLst>
              <a:ext uri="{FF2B5EF4-FFF2-40B4-BE49-F238E27FC236}">
                <a16:creationId xmlns:a16="http://schemas.microsoft.com/office/drawing/2014/main" id="{F5527791-770D-B14C-9B49-1DC55015919F}"/>
              </a:ext>
            </a:extLst>
          </p:cNvPr>
          <p:cNvSpPr>
            <a:spLocks noGrp="1"/>
          </p:cNvSpPr>
          <p:nvPr>
            <p:ph type="ctrTitle"/>
          </p:nvPr>
        </p:nvSpPr>
        <p:spPr/>
        <p:txBody>
          <a:bodyPr/>
          <a:lstStyle/>
          <a:p>
            <a:r>
              <a:rPr lang="en-US"/>
              <a:t> </a:t>
            </a:r>
          </a:p>
        </p:txBody>
      </p:sp>
      <p:sp>
        <p:nvSpPr>
          <p:cNvPr id="8" name="Subtitle 7">
            <a:extLst>
              <a:ext uri="{FF2B5EF4-FFF2-40B4-BE49-F238E27FC236}">
                <a16:creationId xmlns:a16="http://schemas.microsoft.com/office/drawing/2014/main" id="{CA733DAE-7905-684F-95A2-27739AD64F1C}"/>
              </a:ext>
            </a:extLst>
          </p:cNvPr>
          <p:cNvSpPr>
            <a:spLocks noGrp="1"/>
          </p:cNvSpPr>
          <p:nvPr>
            <p:ph type="subTitle" idx="1"/>
          </p:nvPr>
        </p:nvSpPr>
        <p:spPr/>
        <p:txBody>
          <a:bodyPr/>
          <a:lstStyle/>
          <a:p>
            <a:r>
              <a:rPr lang="en-US" dirty="0"/>
              <a:t>PPE: Gowns and Gloves</a:t>
            </a:r>
          </a:p>
        </p:txBody>
      </p:sp>
    </p:spTree>
    <p:extLst>
      <p:ext uri="{BB962C8B-B14F-4D97-AF65-F5344CB8AC3E}">
        <p14:creationId xmlns:p14="http://schemas.microsoft.com/office/powerpoint/2010/main" val="106516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566A55-8A5E-244B-AC83-24CA21AB0AF0}"/>
              </a:ext>
            </a:extLst>
          </p:cNvPr>
          <p:cNvSpPr>
            <a:spLocks noGrp="1"/>
          </p:cNvSpPr>
          <p:nvPr>
            <p:ph type="body" idx="1"/>
          </p:nvPr>
        </p:nvSpPr>
        <p:spPr/>
        <p:txBody>
          <a:bodyPr>
            <a:normAutofit fontScale="92500" lnSpcReduction="20000"/>
          </a:bodyPr>
          <a:lstStyle/>
          <a:p>
            <a:r>
              <a:rPr lang="en-US" dirty="0"/>
              <a:t>Don</a:t>
            </a:r>
          </a:p>
        </p:txBody>
      </p:sp>
      <p:sp>
        <p:nvSpPr>
          <p:cNvPr id="8" name="Content Placeholder 7">
            <a:extLst>
              <a:ext uri="{FF2B5EF4-FFF2-40B4-BE49-F238E27FC236}">
                <a16:creationId xmlns:a16="http://schemas.microsoft.com/office/drawing/2014/main" id="{9439C451-5EEC-DC67-DC78-13DF7D7E25BF}"/>
              </a:ext>
            </a:extLst>
          </p:cNvPr>
          <p:cNvSpPr>
            <a:spLocks noGrp="1"/>
          </p:cNvSpPr>
          <p:nvPr>
            <p:ph sz="half" idx="2"/>
          </p:nvPr>
        </p:nvSpPr>
        <p:spPr/>
        <p:txBody>
          <a:bodyPr>
            <a:normAutofit/>
          </a:bodyPr>
          <a:lstStyle/>
          <a:p>
            <a:r>
              <a:rPr lang="en-US" sz="2000" dirty="0"/>
              <a:t>Gloves should extend to cover the wrist and/or over the gown.</a:t>
            </a:r>
          </a:p>
        </p:txBody>
      </p:sp>
      <p:sp>
        <p:nvSpPr>
          <p:cNvPr id="9" name="Text Placeholder 8">
            <a:extLst>
              <a:ext uri="{FF2B5EF4-FFF2-40B4-BE49-F238E27FC236}">
                <a16:creationId xmlns:a16="http://schemas.microsoft.com/office/drawing/2014/main" id="{D7B97FF0-BD9B-DE86-3D56-67943729042F}"/>
              </a:ext>
            </a:extLst>
          </p:cNvPr>
          <p:cNvSpPr>
            <a:spLocks noGrp="1"/>
          </p:cNvSpPr>
          <p:nvPr>
            <p:ph type="body" sz="quarter" idx="3"/>
          </p:nvPr>
        </p:nvSpPr>
        <p:spPr/>
        <p:txBody>
          <a:bodyPr>
            <a:normAutofit fontScale="92500" lnSpcReduction="20000"/>
          </a:bodyPr>
          <a:lstStyle/>
          <a:p>
            <a:r>
              <a:rPr lang="en-US" dirty="0"/>
              <a:t>Doff</a:t>
            </a:r>
          </a:p>
        </p:txBody>
      </p:sp>
      <p:sp>
        <p:nvSpPr>
          <p:cNvPr id="10" name="Content Placeholder 9">
            <a:extLst>
              <a:ext uri="{FF2B5EF4-FFF2-40B4-BE49-F238E27FC236}">
                <a16:creationId xmlns:a16="http://schemas.microsoft.com/office/drawing/2014/main" id="{663B13D8-E26A-1DF3-E145-8B20DEACFD3F}"/>
              </a:ext>
            </a:extLst>
          </p:cNvPr>
          <p:cNvSpPr>
            <a:spLocks noGrp="1"/>
          </p:cNvSpPr>
          <p:nvPr>
            <p:ph sz="quarter" idx="4"/>
          </p:nvPr>
        </p:nvSpPr>
        <p:spPr/>
        <p:txBody>
          <a:bodyPr>
            <a:normAutofit fontScale="85000" lnSpcReduction="10000"/>
          </a:bodyPr>
          <a:lstStyle/>
          <a:p>
            <a:r>
              <a:rPr lang="en-US" sz="2000" dirty="0"/>
              <a:t>Anticipate outside of gloves are contaminated.</a:t>
            </a:r>
          </a:p>
          <a:p>
            <a:r>
              <a:rPr lang="en-US" sz="2000" dirty="0"/>
              <a:t>Using a gloved hand grasp the palm area of the other gloved hand and peel off first glove.</a:t>
            </a:r>
          </a:p>
          <a:p>
            <a:r>
              <a:rPr lang="en-US" sz="2000" dirty="0"/>
              <a:t>Hold removed glove in gloved hand.</a:t>
            </a:r>
          </a:p>
          <a:p>
            <a:r>
              <a:rPr lang="en-US" sz="2000" dirty="0"/>
              <a:t>Slide fingers of ungloved hand under remaining glove at wrist and peel off 2</a:t>
            </a:r>
            <a:r>
              <a:rPr lang="en-US" sz="2000" baseline="30000" dirty="0"/>
              <a:t>nd</a:t>
            </a:r>
            <a:r>
              <a:rPr lang="en-US" sz="2000" dirty="0"/>
              <a:t> glove over first.</a:t>
            </a:r>
          </a:p>
          <a:p>
            <a:r>
              <a:rPr lang="en-US" sz="2000" dirty="0"/>
              <a:t>Discard gloves in a waste container.</a:t>
            </a:r>
          </a:p>
          <a:p>
            <a:r>
              <a:rPr lang="en-US" sz="2000" dirty="0"/>
              <a:t>Perform hand hygiene.</a:t>
            </a:r>
          </a:p>
        </p:txBody>
      </p:sp>
      <p:sp>
        <p:nvSpPr>
          <p:cNvPr id="3" name="Title 2">
            <a:extLst>
              <a:ext uri="{FF2B5EF4-FFF2-40B4-BE49-F238E27FC236}">
                <a16:creationId xmlns:a16="http://schemas.microsoft.com/office/drawing/2014/main" id="{D185B895-2FAF-8FA7-4445-48409A13E0B0}"/>
              </a:ext>
            </a:extLst>
          </p:cNvPr>
          <p:cNvSpPr>
            <a:spLocks noGrp="1"/>
          </p:cNvSpPr>
          <p:nvPr>
            <p:ph type="title"/>
          </p:nvPr>
        </p:nvSpPr>
        <p:spPr/>
        <p:txBody>
          <a:bodyPr/>
          <a:lstStyle/>
          <a:p>
            <a:r>
              <a:rPr lang="en-US" dirty="0"/>
              <a:t>Donning and Doffing Gloves</a:t>
            </a:r>
          </a:p>
        </p:txBody>
      </p:sp>
      <p:pic>
        <p:nvPicPr>
          <p:cNvPr id="2" name="Picture 1">
            <a:extLst>
              <a:ext uri="{FF2B5EF4-FFF2-40B4-BE49-F238E27FC236}">
                <a16:creationId xmlns:a16="http://schemas.microsoft.com/office/drawing/2014/main" id="{D0B2FE70-5B41-379C-AB21-8A425862800B}"/>
              </a:ext>
            </a:extLst>
          </p:cNvPr>
          <p:cNvPicPr>
            <a:picLocks noChangeAspect="1"/>
          </p:cNvPicPr>
          <p:nvPr/>
        </p:nvPicPr>
        <p:blipFill>
          <a:blip r:embed="rId3"/>
          <a:stretch>
            <a:fillRect/>
          </a:stretch>
        </p:blipFill>
        <p:spPr>
          <a:xfrm>
            <a:off x="467899" y="81119"/>
            <a:ext cx="1066800" cy="1003300"/>
          </a:xfrm>
          <a:prstGeom prst="rect">
            <a:avLst/>
          </a:prstGeom>
        </p:spPr>
      </p:pic>
    </p:spTree>
    <p:extLst>
      <p:ext uri="{BB962C8B-B14F-4D97-AF65-F5344CB8AC3E}">
        <p14:creationId xmlns:p14="http://schemas.microsoft.com/office/powerpoint/2010/main" val="330548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3AE7F6-ECF4-1706-E76E-14327B3F1B01}"/>
              </a:ext>
            </a:extLst>
          </p:cNvPr>
          <p:cNvSpPr>
            <a:spLocks noGrp="1"/>
          </p:cNvSpPr>
          <p:nvPr>
            <p:ph idx="1"/>
          </p:nvPr>
        </p:nvSpPr>
        <p:spPr/>
        <p:txBody>
          <a:bodyPr>
            <a:normAutofit/>
          </a:bodyPr>
          <a:lstStyle/>
          <a:p>
            <a:r>
              <a:rPr lang="en-US" sz="2000" dirty="0"/>
              <a:t>Gowns protect you from germs.</a:t>
            </a:r>
          </a:p>
          <a:p>
            <a:r>
              <a:rPr lang="en-US" sz="2000" dirty="0"/>
              <a:t>Gowns protect others by keeping germs out of the environment and from being transported on your clothes between residents.</a:t>
            </a:r>
          </a:p>
          <a:p>
            <a:pPr lvl="1"/>
            <a:r>
              <a:rPr lang="en-US" sz="2000" dirty="0"/>
              <a:t>Gowns limit the touch pathway</a:t>
            </a:r>
          </a:p>
          <a:p>
            <a:pPr lvl="1"/>
            <a:endParaRPr lang="en-US" sz="2000" dirty="0"/>
          </a:p>
        </p:txBody>
      </p:sp>
      <p:sp>
        <p:nvSpPr>
          <p:cNvPr id="3" name="Title 2">
            <a:extLst>
              <a:ext uri="{FF2B5EF4-FFF2-40B4-BE49-F238E27FC236}">
                <a16:creationId xmlns:a16="http://schemas.microsoft.com/office/drawing/2014/main" id="{EBD9FA7F-680C-5698-5935-46AE7FB4C536}"/>
              </a:ext>
            </a:extLst>
          </p:cNvPr>
          <p:cNvSpPr>
            <a:spLocks noGrp="1"/>
          </p:cNvSpPr>
          <p:nvPr>
            <p:ph type="title"/>
          </p:nvPr>
        </p:nvSpPr>
        <p:spPr/>
        <p:txBody>
          <a:bodyPr/>
          <a:lstStyle/>
          <a:p>
            <a:r>
              <a:rPr lang="en-US" dirty="0"/>
              <a:t>Gowns</a:t>
            </a:r>
          </a:p>
        </p:txBody>
      </p:sp>
      <p:pic>
        <p:nvPicPr>
          <p:cNvPr id="1028" name="Picture 4">
            <a:extLst>
              <a:ext uri="{FF2B5EF4-FFF2-40B4-BE49-F238E27FC236}">
                <a16:creationId xmlns:a16="http://schemas.microsoft.com/office/drawing/2014/main" id="{FE8AD18D-E0EF-19A4-7BE1-A1166DAE5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86" y="170164"/>
            <a:ext cx="818414" cy="818414"/>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9EC7C09-E35E-F643-9305-B06B8046A5DB}"/>
              </a:ext>
            </a:extLst>
          </p:cNvPr>
          <p:cNvSpPr>
            <a:spLocks noGrp="1"/>
          </p:cNvSpPr>
          <p:nvPr>
            <p:ph idx="1"/>
          </p:nvPr>
        </p:nvSpPr>
        <p:spPr>
          <a:xfrm>
            <a:off x="838200" y="1423359"/>
            <a:ext cx="10642600" cy="4493886"/>
          </a:xfrm>
        </p:spPr>
        <p:txBody>
          <a:bodyPr>
            <a:normAutofit/>
          </a:bodyPr>
          <a:lstStyle/>
          <a:p>
            <a:r>
              <a:rPr lang="en-US" sz="2000" dirty="0"/>
              <a:t>Gowns need to be changed</a:t>
            </a:r>
          </a:p>
          <a:p>
            <a:pPr lvl="1"/>
            <a:r>
              <a:rPr lang="en-US" sz="2000" dirty="0"/>
              <a:t>When visibly soiled or contaminated with blood or other body fluid</a:t>
            </a:r>
          </a:p>
          <a:p>
            <a:pPr lvl="1"/>
            <a:r>
              <a:rPr lang="en-US" sz="2000" dirty="0"/>
              <a:t>When damaged from hole, rip, or tear</a:t>
            </a:r>
          </a:p>
          <a:p>
            <a:pPr lvl="1"/>
            <a:r>
              <a:rPr lang="en-US" sz="2000" dirty="0"/>
              <a:t>After completing care with a resident that requires a gown as PPE </a:t>
            </a:r>
          </a:p>
          <a:p>
            <a:r>
              <a:rPr lang="en-US" sz="2000" dirty="0">
                <a:solidFill>
                  <a:srgbClr val="FF0000"/>
                </a:solidFill>
              </a:rPr>
              <a:t>Gowns should fit properly so that it doesn’t touch other surfaces while you are wearing it. ???</a:t>
            </a:r>
          </a:p>
          <a:p>
            <a:pPr marL="0" indent="0">
              <a:buNone/>
            </a:pPr>
            <a:endParaRPr lang="en-US" sz="2000" dirty="0">
              <a:solidFill>
                <a:srgbClr val="FF0000"/>
              </a:solidFill>
            </a:endParaRPr>
          </a:p>
          <a:p>
            <a:pPr lvl="2"/>
            <a:endParaRPr lang="en-US" sz="2000" dirty="0"/>
          </a:p>
          <a:p>
            <a:endParaRPr lang="en-US" sz="2000" dirty="0"/>
          </a:p>
        </p:txBody>
      </p:sp>
      <p:sp>
        <p:nvSpPr>
          <p:cNvPr id="10" name="Title 9">
            <a:extLst>
              <a:ext uri="{FF2B5EF4-FFF2-40B4-BE49-F238E27FC236}">
                <a16:creationId xmlns:a16="http://schemas.microsoft.com/office/drawing/2014/main" id="{5D5B42FB-01AE-374A-A878-4FE32D26AA9D}"/>
              </a:ext>
            </a:extLst>
          </p:cNvPr>
          <p:cNvSpPr>
            <a:spLocks noGrp="1"/>
          </p:cNvSpPr>
          <p:nvPr>
            <p:ph type="title"/>
          </p:nvPr>
        </p:nvSpPr>
        <p:spPr/>
        <p:txBody>
          <a:bodyPr/>
          <a:lstStyle/>
          <a:p>
            <a:r>
              <a:rPr lang="en-US" dirty="0"/>
              <a:t>Gowns </a:t>
            </a:r>
          </a:p>
        </p:txBody>
      </p:sp>
      <p:pic>
        <p:nvPicPr>
          <p:cNvPr id="3" name="Picture 4">
            <a:extLst>
              <a:ext uri="{FF2B5EF4-FFF2-40B4-BE49-F238E27FC236}">
                <a16:creationId xmlns:a16="http://schemas.microsoft.com/office/drawing/2014/main" id="{C2E5AD80-5C90-00A4-9ECA-2644FA3F2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86" y="170164"/>
            <a:ext cx="818414" cy="818414"/>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5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9EC7C09-E35E-F643-9305-B06B8046A5DB}"/>
              </a:ext>
            </a:extLst>
          </p:cNvPr>
          <p:cNvSpPr>
            <a:spLocks noGrp="1"/>
          </p:cNvSpPr>
          <p:nvPr>
            <p:ph idx="1"/>
          </p:nvPr>
        </p:nvSpPr>
        <p:spPr>
          <a:xfrm>
            <a:off x="838200" y="1423359"/>
            <a:ext cx="10642600" cy="4493886"/>
          </a:xfrm>
        </p:spPr>
        <p:txBody>
          <a:bodyPr>
            <a:normAutofit lnSpcReduction="10000"/>
          </a:bodyPr>
          <a:lstStyle/>
          <a:p>
            <a:r>
              <a:rPr lang="en-US" sz="2000" dirty="0"/>
              <a:t>A gown is essential part of PPE to disrupt a germ pathway for:</a:t>
            </a:r>
          </a:p>
          <a:p>
            <a:pPr lvl="1"/>
            <a:r>
              <a:rPr lang="en-US" sz="2000" dirty="0"/>
              <a:t>Standard precautions when anticipating contact with:</a:t>
            </a:r>
          </a:p>
          <a:p>
            <a:pPr lvl="2"/>
            <a:r>
              <a:rPr lang="en-US" sz="2000" dirty="0"/>
              <a:t>Blood or body fluids</a:t>
            </a:r>
          </a:p>
          <a:p>
            <a:pPr lvl="2"/>
            <a:r>
              <a:rPr lang="en-US" sz="2000" dirty="0"/>
              <a:t>Mucous membranes</a:t>
            </a:r>
          </a:p>
          <a:p>
            <a:pPr lvl="2"/>
            <a:r>
              <a:rPr lang="en-US" sz="2000" dirty="0"/>
              <a:t>Non-intact skis such as wounds or surgical incision</a:t>
            </a:r>
          </a:p>
          <a:p>
            <a:pPr marL="457200" lvl="1" indent="0">
              <a:buNone/>
            </a:pPr>
            <a:r>
              <a:rPr lang="en-US" sz="2000" dirty="0"/>
              <a:t>PLUS</a:t>
            </a:r>
          </a:p>
          <a:p>
            <a:pPr lvl="1"/>
            <a:r>
              <a:rPr lang="en-US" sz="2000" dirty="0"/>
              <a:t>Contact Precautions</a:t>
            </a:r>
          </a:p>
          <a:p>
            <a:pPr lvl="1"/>
            <a:r>
              <a:rPr lang="en-US" sz="2000" dirty="0"/>
              <a:t>Enhanced Barrier Precautions</a:t>
            </a:r>
          </a:p>
          <a:p>
            <a:pPr lvl="1"/>
            <a:r>
              <a:rPr lang="en-US" sz="2000" dirty="0"/>
              <a:t>Combined Precautions</a:t>
            </a:r>
          </a:p>
          <a:p>
            <a:endParaRPr lang="en-US" sz="2000" dirty="0"/>
          </a:p>
        </p:txBody>
      </p:sp>
      <p:sp>
        <p:nvSpPr>
          <p:cNvPr id="10" name="Title 9">
            <a:extLst>
              <a:ext uri="{FF2B5EF4-FFF2-40B4-BE49-F238E27FC236}">
                <a16:creationId xmlns:a16="http://schemas.microsoft.com/office/drawing/2014/main" id="{5D5B42FB-01AE-374A-A878-4FE32D26AA9D}"/>
              </a:ext>
            </a:extLst>
          </p:cNvPr>
          <p:cNvSpPr>
            <a:spLocks noGrp="1"/>
          </p:cNvSpPr>
          <p:nvPr>
            <p:ph type="title"/>
          </p:nvPr>
        </p:nvSpPr>
        <p:spPr/>
        <p:txBody>
          <a:bodyPr/>
          <a:lstStyle/>
          <a:p>
            <a:r>
              <a:rPr lang="en-US" dirty="0"/>
              <a:t>Gowns</a:t>
            </a:r>
          </a:p>
        </p:txBody>
      </p:sp>
      <p:pic>
        <p:nvPicPr>
          <p:cNvPr id="3" name="Picture 4">
            <a:extLst>
              <a:ext uri="{FF2B5EF4-FFF2-40B4-BE49-F238E27FC236}">
                <a16:creationId xmlns:a16="http://schemas.microsoft.com/office/drawing/2014/main" id="{F683948F-FFA8-357F-3EEB-3D34BBE1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86" y="170164"/>
            <a:ext cx="818414" cy="818414"/>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14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566A55-8A5E-244B-AC83-24CA21AB0AF0}"/>
              </a:ext>
            </a:extLst>
          </p:cNvPr>
          <p:cNvSpPr>
            <a:spLocks noGrp="1"/>
          </p:cNvSpPr>
          <p:nvPr>
            <p:ph type="body" idx="1"/>
          </p:nvPr>
        </p:nvSpPr>
        <p:spPr/>
        <p:txBody>
          <a:bodyPr>
            <a:normAutofit fontScale="92500" lnSpcReduction="20000"/>
          </a:bodyPr>
          <a:lstStyle/>
          <a:p>
            <a:r>
              <a:rPr lang="en-US" dirty="0"/>
              <a:t>Don</a:t>
            </a:r>
          </a:p>
        </p:txBody>
      </p:sp>
      <p:sp>
        <p:nvSpPr>
          <p:cNvPr id="8" name="Content Placeholder 7">
            <a:extLst>
              <a:ext uri="{FF2B5EF4-FFF2-40B4-BE49-F238E27FC236}">
                <a16:creationId xmlns:a16="http://schemas.microsoft.com/office/drawing/2014/main" id="{9439C451-5EEC-DC67-DC78-13DF7D7E25BF}"/>
              </a:ext>
            </a:extLst>
          </p:cNvPr>
          <p:cNvSpPr>
            <a:spLocks noGrp="1"/>
          </p:cNvSpPr>
          <p:nvPr>
            <p:ph sz="half" idx="2"/>
          </p:nvPr>
        </p:nvSpPr>
        <p:spPr/>
        <p:txBody>
          <a:bodyPr>
            <a:normAutofit fontScale="92500"/>
          </a:bodyPr>
          <a:lstStyle/>
          <a:p>
            <a:r>
              <a:rPr lang="en-US" sz="2000" dirty="0"/>
              <a:t>Gowns should cover:</a:t>
            </a:r>
          </a:p>
          <a:p>
            <a:pPr lvl="1"/>
            <a:r>
              <a:rPr lang="en-US" sz="2000" dirty="0"/>
              <a:t>Torso</a:t>
            </a:r>
          </a:p>
          <a:p>
            <a:pPr lvl="1"/>
            <a:r>
              <a:rPr lang="en-US" sz="2000" dirty="0"/>
              <a:t>Legs to the knees</a:t>
            </a:r>
          </a:p>
          <a:p>
            <a:pPr lvl="1"/>
            <a:r>
              <a:rPr lang="en-US" sz="2000" dirty="0"/>
              <a:t>Arms to the end of wrist</a:t>
            </a:r>
          </a:p>
          <a:p>
            <a:pPr lvl="1"/>
            <a:r>
              <a:rPr lang="en-US" sz="2000" dirty="0"/>
              <a:t>Wrap around back</a:t>
            </a:r>
          </a:p>
          <a:p>
            <a:r>
              <a:rPr lang="en-US" sz="2000" dirty="0"/>
              <a:t>Slide gowns on with opening to back, fasten around the back of the neck and waist.</a:t>
            </a:r>
          </a:p>
        </p:txBody>
      </p:sp>
      <p:sp>
        <p:nvSpPr>
          <p:cNvPr id="9" name="Text Placeholder 8">
            <a:extLst>
              <a:ext uri="{FF2B5EF4-FFF2-40B4-BE49-F238E27FC236}">
                <a16:creationId xmlns:a16="http://schemas.microsoft.com/office/drawing/2014/main" id="{D7B97FF0-BD9B-DE86-3D56-67943729042F}"/>
              </a:ext>
            </a:extLst>
          </p:cNvPr>
          <p:cNvSpPr>
            <a:spLocks noGrp="1"/>
          </p:cNvSpPr>
          <p:nvPr>
            <p:ph type="body" sz="quarter" idx="3"/>
          </p:nvPr>
        </p:nvSpPr>
        <p:spPr/>
        <p:txBody>
          <a:bodyPr>
            <a:normAutofit fontScale="92500" lnSpcReduction="20000"/>
          </a:bodyPr>
          <a:lstStyle/>
          <a:p>
            <a:r>
              <a:rPr lang="en-US" dirty="0"/>
              <a:t>Doff</a:t>
            </a:r>
          </a:p>
        </p:txBody>
      </p:sp>
      <p:sp>
        <p:nvSpPr>
          <p:cNvPr id="10" name="Content Placeholder 9">
            <a:extLst>
              <a:ext uri="{FF2B5EF4-FFF2-40B4-BE49-F238E27FC236}">
                <a16:creationId xmlns:a16="http://schemas.microsoft.com/office/drawing/2014/main" id="{663B13D8-E26A-1DF3-E145-8B20DEACFD3F}"/>
              </a:ext>
            </a:extLst>
          </p:cNvPr>
          <p:cNvSpPr>
            <a:spLocks noGrp="1"/>
          </p:cNvSpPr>
          <p:nvPr>
            <p:ph sz="quarter" idx="4"/>
          </p:nvPr>
        </p:nvSpPr>
        <p:spPr/>
        <p:txBody>
          <a:bodyPr>
            <a:normAutofit lnSpcReduction="10000"/>
          </a:bodyPr>
          <a:lstStyle/>
          <a:p>
            <a:r>
              <a:rPr lang="en-US" sz="2000" dirty="0"/>
              <a:t>Unfasten gown</a:t>
            </a:r>
          </a:p>
          <a:p>
            <a:r>
              <a:rPr lang="en-US" sz="2000" dirty="0"/>
              <a:t>Pull away from neck and shoulders, touching inside of gown only</a:t>
            </a:r>
          </a:p>
          <a:p>
            <a:r>
              <a:rPr lang="en-US" sz="2000" dirty="0"/>
              <a:t>Turn gown inside out</a:t>
            </a:r>
          </a:p>
          <a:p>
            <a:r>
              <a:rPr lang="en-US" sz="2000" dirty="0"/>
              <a:t>Fold or roll into a bundle and discard</a:t>
            </a:r>
          </a:p>
          <a:p>
            <a:r>
              <a:rPr lang="en-US" sz="2000" dirty="0"/>
              <a:t>Perform hand hygiene before leaving resident’s environment</a:t>
            </a:r>
          </a:p>
        </p:txBody>
      </p:sp>
      <p:sp>
        <p:nvSpPr>
          <p:cNvPr id="3" name="Title 2">
            <a:extLst>
              <a:ext uri="{FF2B5EF4-FFF2-40B4-BE49-F238E27FC236}">
                <a16:creationId xmlns:a16="http://schemas.microsoft.com/office/drawing/2014/main" id="{D185B895-2FAF-8FA7-4445-48409A13E0B0}"/>
              </a:ext>
            </a:extLst>
          </p:cNvPr>
          <p:cNvSpPr>
            <a:spLocks noGrp="1"/>
          </p:cNvSpPr>
          <p:nvPr>
            <p:ph type="title"/>
          </p:nvPr>
        </p:nvSpPr>
        <p:spPr/>
        <p:txBody>
          <a:bodyPr/>
          <a:lstStyle/>
          <a:p>
            <a:r>
              <a:rPr lang="en-US" dirty="0"/>
              <a:t>Donning and Doffing a Gown</a:t>
            </a:r>
          </a:p>
        </p:txBody>
      </p:sp>
      <p:pic>
        <p:nvPicPr>
          <p:cNvPr id="4" name="Picture 4">
            <a:extLst>
              <a:ext uri="{FF2B5EF4-FFF2-40B4-BE49-F238E27FC236}">
                <a16:creationId xmlns:a16="http://schemas.microsoft.com/office/drawing/2014/main" id="{9AAA129D-C797-E8A8-48C5-0AAD06F29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86" y="170164"/>
            <a:ext cx="818414" cy="818414"/>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65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 sitting on the floor&#10;&#10;Description automatically generated with medium confidence">
            <a:extLst>
              <a:ext uri="{FF2B5EF4-FFF2-40B4-BE49-F238E27FC236}">
                <a16:creationId xmlns:a16="http://schemas.microsoft.com/office/drawing/2014/main" id="{309121A1-1D6E-F3E6-E04F-11DFA5D52D0E}"/>
              </a:ext>
            </a:extLst>
          </p:cNvPr>
          <p:cNvPicPr>
            <a:picLocks noChangeAspect="1"/>
          </p:cNvPicPr>
          <p:nvPr/>
        </p:nvPicPr>
        <p:blipFill rotWithShape="1">
          <a:blip r:embed="rId3"/>
          <a:srcRect l="12173" r="16379" b="1"/>
          <a:stretch/>
        </p:blipFill>
        <p:spPr>
          <a:xfrm>
            <a:off x="838200" y="1490472"/>
            <a:ext cx="5181600" cy="4351338"/>
          </a:xfrm>
          <a:prstGeom prst="rect">
            <a:avLst/>
          </a:prstGeom>
          <a:noFill/>
        </p:spPr>
      </p:pic>
      <p:sp>
        <p:nvSpPr>
          <p:cNvPr id="2" name="Content Placeholder 1">
            <a:extLst>
              <a:ext uri="{FF2B5EF4-FFF2-40B4-BE49-F238E27FC236}">
                <a16:creationId xmlns:a16="http://schemas.microsoft.com/office/drawing/2014/main" id="{002E5555-2FFD-05A4-1E77-99A209A108F2}"/>
              </a:ext>
            </a:extLst>
          </p:cNvPr>
          <p:cNvSpPr>
            <a:spLocks noGrp="1"/>
          </p:cNvSpPr>
          <p:nvPr>
            <p:ph sz="half" idx="2"/>
          </p:nvPr>
        </p:nvSpPr>
        <p:spPr>
          <a:xfrm>
            <a:off x="6172200" y="1490472"/>
            <a:ext cx="5181600" cy="4351338"/>
          </a:xfrm>
        </p:spPr>
        <p:txBody>
          <a:bodyPr>
            <a:normAutofit/>
          </a:bodyPr>
          <a:lstStyle/>
          <a:p>
            <a:pPr marL="0" indent="0">
              <a:buNone/>
            </a:pPr>
            <a:r>
              <a:rPr lang="en-US" sz="2000" dirty="0"/>
              <a:t>Should </a:t>
            </a:r>
            <a:r>
              <a:rPr lang="en-US" sz="2000" u="sng" dirty="0"/>
              <a:t>NOT: </a:t>
            </a:r>
            <a:endParaRPr lang="en-US" sz="2000" dirty="0"/>
          </a:p>
          <a:p>
            <a:pPr marL="285750" indent="-285750">
              <a:buFont typeface="Arial" panose="020B0604020202020204" pitchFamily="34" charset="0"/>
              <a:buChar char="•"/>
            </a:pPr>
            <a:r>
              <a:rPr lang="en-US" sz="2000" dirty="0"/>
              <a:t>Be worn out of a resident room after providing care.</a:t>
            </a:r>
          </a:p>
          <a:p>
            <a:pPr marL="285750" indent="-285750">
              <a:buFont typeface="Arial" panose="020B0604020202020204" pitchFamily="34" charset="0"/>
              <a:buChar char="•"/>
            </a:pPr>
            <a:r>
              <a:rPr lang="en-US" sz="2000" dirty="0"/>
              <a:t>Doubled up to “add protective layers”</a:t>
            </a:r>
          </a:p>
          <a:p>
            <a:pPr marL="285750" indent="-285750">
              <a:buFont typeface="Arial" panose="020B0604020202020204" pitchFamily="34" charset="0"/>
              <a:buChar char="•"/>
            </a:pPr>
            <a:r>
              <a:rPr lang="en-US" sz="2000" dirty="0"/>
              <a:t>Expose skin because they do not fit correctly or be too long to be a hazard.</a:t>
            </a:r>
          </a:p>
          <a:p>
            <a:pPr marL="285750" indent="-285750">
              <a:buFont typeface="Arial" panose="020B0604020202020204" pitchFamily="34" charset="0"/>
              <a:buChar char="•"/>
            </a:pPr>
            <a:endParaRPr lang="en-US" sz="2000" dirty="0"/>
          </a:p>
          <a:p>
            <a:pPr lvl="1"/>
            <a:endParaRPr lang="en-US" dirty="0"/>
          </a:p>
        </p:txBody>
      </p:sp>
      <p:sp>
        <p:nvSpPr>
          <p:cNvPr id="3" name="Title 2">
            <a:extLst>
              <a:ext uri="{FF2B5EF4-FFF2-40B4-BE49-F238E27FC236}">
                <a16:creationId xmlns:a16="http://schemas.microsoft.com/office/drawing/2014/main" id="{8D1E5D68-0311-6C76-8346-A5BEF185C3D2}"/>
              </a:ext>
            </a:extLst>
          </p:cNvPr>
          <p:cNvSpPr>
            <a:spLocks noGrp="1"/>
          </p:cNvSpPr>
          <p:nvPr>
            <p:ph type="title"/>
          </p:nvPr>
        </p:nvSpPr>
        <p:spPr>
          <a:xfrm>
            <a:off x="1828800" y="365761"/>
            <a:ext cx="9525000" cy="757960"/>
          </a:xfrm>
        </p:spPr>
        <p:txBody>
          <a:bodyPr>
            <a:normAutofit/>
          </a:bodyPr>
          <a:lstStyle/>
          <a:p>
            <a:r>
              <a:rPr lang="en-US" dirty="0"/>
              <a:t>Gowns and Gloves</a:t>
            </a:r>
          </a:p>
        </p:txBody>
      </p:sp>
    </p:spTree>
    <p:extLst>
      <p:ext uri="{BB962C8B-B14F-4D97-AF65-F5344CB8AC3E}">
        <p14:creationId xmlns:p14="http://schemas.microsoft.com/office/powerpoint/2010/main" val="274880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99AB1C-5B00-88A2-89DF-45DD6E81E397}"/>
              </a:ext>
            </a:extLst>
          </p:cNvPr>
          <p:cNvSpPr>
            <a:spLocks noGrp="1"/>
          </p:cNvSpPr>
          <p:nvPr>
            <p:ph idx="1"/>
          </p:nvPr>
        </p:nvSpPr>
        <p:spPr/>
        <p:txBody>
          <a:bodyPr>
            <a:normAutofit/>
          </a:bodyPr>
          <a:lstStyle/>
          <a:p>
            <a:r>
              <a:rPr lang="en-US" sz="2000" dirty="0"/>
              <a:t>What common gown and glove wearing/disposing/replacing issues do you find?</a:t>
            </a:r>
          </a:p>
          <a:p>
            <a:r>
              <a:rPr lang="en-US" sz="2000" dirty="0"/>
              <a:t>What strategies have you found successful for clarifying what situations need gloves and which don’t?</a:t>
            </a:r>
          </a:p>
        </p:txBody>
      </p:sp>
      <p:sp>
        <p:nvSpPr>
          <p:cNvPr id="3" name="Title 2">
            <a:extLst>
              <a:ext uri="{FF2B5EF4-FFF2-40B4-BE49-F238E27FC236}">
                <a16:creationId xmlns:a16="http://schemas.microsoft.com/office/drawing/2014/main" id="{794DB1DA-AD5B-0273-7936-F1B8D1A87191}"/>
              </a:ext>
            </a:extLst>
          </p:cNvPr>
          <p:cNvSpPr>
            <a:spLocks noGrp="1"/>
          </p:cNvSpPr>
          <p:nvPr>
            <p:ph type="title"/>
          </p:nvPr>
        </p:nvSpPr>
        <p:spPr/>
        <p:txBody>
          <a:bodyPr/>
          <a:lstStyle/>
          <a:p>
            <a:r>
              <a:rPr lang="en-US" dirty="0"/>
              <a:t>Breakout Group Discussion</a:t>
            </a:r>
          </a:p>
        </p:txBody>
      </p:sp>
      <p:pic>
        <p:nvPicPr>
          <p:cNvPr id="4" name="Picture 3">
            <a:extLst>
              <a:ext uri="{FF2B5EF4-FFF2-40B4-BE49-F238E27FC236}">
                <a16:creationId xmlns:a16="http://schemas.microsoft.com/office/drawing/2014/main" id="{5248A05B-1017-4CFD-89F6-A5A768CADB83}"/>
              </a:ext>
            </a:extLst>
          </p:cNvPr>
          <p:cNvPicPr>
            <a:picLocks noChangeAspect="1"/>
          </p:cNvPicPr>
          <p:nvPr/>
        </p:nvPicPr>
        <p:blipFill>
          <a:blip r:embed="rId3"/>
          <a:stretch>
            <a:fillRect/>
          </a:stretch>
        </p:blipFill>
        <p:spPr>
          <a:xfrm>
            <a:off x="361784" y="4349"/>
            <a:ext cx="1184628" cy="1140343"/>
          </a:xfrm>
          <a:prstGeom prst="rect">
            <a:avLst/>
          </a:prstGeom>
        </p:spPr>
      </p:pic>
    </p:spTree>
    <p:extLst>
      <p:ext uri="{BB962C8B-B14F-4D97-AF65-F5344CB8AC3E}">
        <p14:creationId xmlns:p14="http://schemas.microsoft.com/office/powerpoint/2010/main" val="416435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EFEDA8-213D-C360-70FB-012D8B185B4F}"/>
              </a:ext>
            </a:extLst>
          </p:cNvPr>
          <p:cNvSpPr>
            <a:spLocks noGrp="1"/>
          </p:cNvSpPr>
          <p:nvPr>
            <p:ph idx="1"/>
          </p:nvPr>
        </p:nvSpPr>
        <p:spPr/>
        <p:txBody>
          <a:bodyPr>
            <a:normAutofit/>
          </a:bodyPr>
          <a:lstStyle/>
          <a:p>
            <a:pPr marL="0" indent="0">
              <a:buNone/>
            </a:pPr>
            <a:r>
              <a:rPr lang="en-US" sz="1800" dirty="0"/>
              <a:t>In a huddle next week- talk about the importance of proper glove wearing.</a:t>
            </a:r>
          </a:p>
          <a:p>
            <a:pPr marL="0" indent="0">
              <a:buNone/>
            </a:pPr>
            <a:r>
              <a:rPr lang="en-US" sz="1800" dirty="0"/>
              <a:t>During the week- create a positive reward activity (points, treats, shout outs- what works for your group?) to recognize people who are the “stars” on your unit for doing it correctly.</a:t>
            </a:r>
          </a:p>
        </p:txBody>
      </p:sp>
      <p:sp>
        <p:nvSpPr>
          <p:cNvPr id="3" name="Title 2">
            <a:extLst>
              <a:ext uri="{FF2B5EF4-FFF2-40B4-BE49-F238E27FC236}">
                <a16:creationId xmlns:a16="http://schemas.microsoft.com/office/drawing/2014/main" id="{93D9A3CF-F55A-8B31-04DE-23F45E6AC3E6}"/>
              </a:ext>
            </a:extLst>
          </p:cNvPr>
          <p:cNvSpPr>
            <a:spLocks noGrp="1"/>
          </p:cNvSpPr>
          <p:nvPr>
            <p:ph type="title"/>
          </p:nvPr>
        </p:nvSpPr>
        <p:spPr>
          <a:xfrm>
            <a:off x="838200" y="365125"/>
            <a:ext cx="9652000" cy="575631"/>
          </a:xfrm>
        </p:spPr>
        <p:txBody>
          <a:bodyPr/>
          <a:lstStyle/>
          <a:p>
            <a:r>
              <a:rPr lang="en-US" dirty="0"/>
              <a:t>Homework</a:t>
            </a:r>
          </a:p>
        </p:txBody>
      </p:sp>
    </p:spTree>
    <p:extLst>
      <p:ext uri="{BB962C8B-B14F-4D97-AF65-F5344CB8AC3E}">
        <p14:creationId xmlns:p14="http://schemas.microsoft.com/office/powerpoint/2010/main" val="296088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9EC7C09-E35E-F643-9305-B06B8046A5DB}"/>
              </a:ext>
            </a:extLst>
          </p:cNvPr>
          <p:cNvSpPr>
            <a:spLocks noGrp="1"/>
          </p:cNvSpPr>
          <p:nvPr>
            <p:ph idx="1"/>
          </p:nvPr>
        </p:nvSpPr>
        <p:spPr>
          <a:xfrm>
            <a:off x="838200" y="1423359"/>
            <a:ext cx="10642600" cy="4493886"/>
          </a:xfrm>
        </p:spPr>
        <p:txBody>
          <a:bodyPr>
            <a:normAutofit/>
          </a:bodyPr>
          <a:lstStyle/>
          <a:p>
            <a:r>
              <a:rPr lang="en-US" sz="2000" dirty="0"/>
              <a:t>CDC, Sequence for Personal Protective Equipment: </a:t>
            </a:r>
          </a:p>
          <a:p>
            <a:pPr marL="0" indent="0">
              <a:buNone/>
            </a:pPr>
            <a:r>
              <a:rPr lang="en-US" sz="2000" dirty="0">
                <a:hlinkClick r:id="rId3"/>
              </a:rPr>
              <a:t>https://www.cdc.gov/hai/pdfs/ppe/ppe-sequence.pdf</a:t>
            </a:r>
            <a:endParaRPr lang="en-US" sz="2000" dirty="0"/>
          </a:p>
          <a:p>
            <a:r>
              <a:rPr lang="en-US" sz="2000" dirty="0"/>
              <a:t>CDC PPE 101</a:t>
            </a:r>
          </a:p>
          <a:p>
            <a:pPr marL="0" indent="0">
              <a:buNone/>
            </a:pPr>
            <a:r>
              <a:rPr lang="en-US" sz="2000" dirty="0">
                <a:hlinkClick r:id="rId4"/>
              </a:rPr>
              <a:t>https://www.cdc.gov/infectioncontrol/pdf/strive/PPE101-508.pdf</a:t>
            </a:r>
            <a:endParaRPr lang="en-US" sz="2000" dirty="0"/>
          </a:p>
          <a:p>
            <a:r>
              <a:rPr lang="en-US" sz="2000" dirty="0"/>
              <a:t>CDC Hand Hygiene in Healthcare Settings</a:t>
            </a:r>
          </a:p>
          <a:p>
            <a:pPr marL="0" indent="0">
              <a:buNone/>
            </a:pPr>
            <a:r>
              <a:rPr lang="en-US" sz="1800" u="sng" dirty="0">
                <a:solidFill>
                  <a:srgbClr val="0000FF"/>
                </a:solidFill>
                <a:effectLst/>
                <a:latin typeface="Calibri" panose="020F0502020204030204" pitchFamily="34" charset="0"/>
                <a:ea typeface="Times New Roman" panose="02020603050405020304" pitchFamily="18" charset="0"/>
                <a:hlinkClick r:id="rId5"/>
              </a:rPr>
              <a:t>https://www.cdc.gov/handhygiene/providers/index.html</a:t>
            </a:r>
            <a:endParaRPr lang="en-US" sz="2000" dirty="0"/>
          </a:p>
        </p:txBody>
      </p:sp>
      <p:sp>
        <p:nvSpPr>
          <p:cNvPr id="10" name="Title 9">
            <a:extLst>
              <a:ext uri="{FF2B5EF4-FFF2-40B4-BE49-F238E27FC236}">
                <a16:creationId xmlns:a16="http://schemas.microsoft.com/office/drawing/2014/main" id="{5D5B42FB-01AE-374A-A878-4FE32D26AA9D}"/>
              </a:ext>
            </a:extLst>
          </p:cNvPr>
          <p:cNvSpPr>
            <a:spLocks noGrp="1"/>
          </p:cNvSpPr>
          <p:nvPr>
            <p:ph type="title"/>
          </p:nvPr>
        </p:nvSpPr>
        <p:spPr/>
        <p:txBody>
          <a:bodyPr/>
          <a:lstStyle/>
          <a:p>
            <a:r>
              <a:rPr lang="en-US" dirty="0"/>
              <a:t>Resources</a:t>
            </a:r>
          </a:p>
        </p:txBody>
      </p:sp>
      <p:pic>
        <p:nvPicPr>
          <p:cNvPr id="3" name="Picture 2">
            <a:extLst>
              <a:ext uri="{FF2B5EF4-FFF2-40B4-BE49-F238E27FC236}">
                <a16:creationId xmlns:a16="http://schemas.microsoft.com/office/drawing/2014/main" id="{1A5192CA-972E-1F96-261E-3E177C856F11}"/>
              </a:ext>
            </a:extLst>
          </p:cNvPr>
          <p:cNvPicPr>
            <a:picLocks noChangeAspect="1"/>
          </p:cNvPicPr>
          <p:nvPr/>
        </p:nvPicPr>
        <p:blipFill>
          <a:blip r:embed="rId6"/>
          <a:stretch>
            <a:fillRect/>
          </a:stretch>
        </p:blipFill>
        <p:spPr>
          <a:xfrm>
            <a:off x="838200" y="88232"/>
            <a:ext cx="720264" cy="972356"/>
          </a:xfrm>
          <a:prstGeom prst="rect">
            <a:avLst/>
          </a:prstGeom>
        </p:spPr>
      </p:pic>
    </p:spTree>
    <p:extLst>
      <p:ext uri="{BB962C8B-B14F-4D97-AF65-F5344CB8AC3E}">
        <p14:creationId xmlns:p14="http://schemas.microsoft.com/office/powerpoint/2010/main" val="191061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09DA8-1183-7D4E-93FF-7489AC151A26}"/>
              </a:ext>
            </a:extLst>
          </p:cNvPr>
          <p:cNvSpPr/>
          <p:nvPr/>
        </p:nvSpPr>
        <p:spPr>
          <a:xfrm>
            <a:off x="0" y="0"/>
            <a:ext cx="12192000" cy="6858000"/>
          </a:xfrm>
          <a:prstGeom prst="rect">
            <a:avLst/>
          </a:prstGeom>
          <a:solidFill>
            <a:srgbClr val="225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TextBox 8">
            <a:extLst>
              <a:ext uri="{FF2B5EF4-FFF2-40B4-BE49-F238E27FC236}">
                <a16:creationId xmlns:a16="http://schemas.microsoft.com/office/drawing/2014/main" id="{BBD35994-90AD-FF4A-81CC-E7D576186F72}"/>
              </a:ext>
            </a:extLst>
          </p:cNvPr>
          <p:cNvSpPr txBox="1"/>
          <p:nvPr/>
        </p:nvSpPr>
        <p:spPr>
          <a:xfrm>
            <a:off x="745052" y="2431391"/>
            <a:ext cx="1493520" cy="276999"/>
          </a:xfrm>
          <a:prstGeom prst="rect">
            <a:avLst/>
          </a:prstGeom>
          <a:noFill/>
        </p:spPr>
        <p:txBody>
          <a:bodyPr wrap="square" rtlCol="0">
            <a:spAutoFit/>
          </a:bodyPr>
          <a:lstStyle/>
          <a:p>
            <a:pPr algn="ctr"/>
            <a:r>
              <a:rPr lang="en-US" sz="1200" i="1">
                <a:solidFill>
                  <a:schemeClr val="bg1"/>
                </a:solidFill>
              </a:rPr>
              <a:t>Objectives</a:t>
            </a:r>
          </a:p>
        </p:txBody>
      </p:sp>
      <p:sp>
        <p:nvSpPr>
          <p:cNvPr id="10" name="TextBox 9">
            <a:extLst>
              <a:ext uri="{FF2B5EF4-FFF2-40B4-BE49-F238E27FC236}">
                <a16:creationId xmlns:a16="http://schemas.microsoft.com/office/drawing/2014/main" id="{401BD9E5-E8F0-A24E-8799-66B32BFBEAAD}"/>
              </a:ext>
            </a:extLst>
          </p:cNvPr>
          <p:cNvSpPr txBox="1"/>
          <p:nvPr/>
        </p:nvSpPr>
        <p:spPr>
          <a:xfrm>
            <a:off x="2800034" y="2431391"/>
            <a:ext cx="1493520" cy="276999"/>
          </a:xfrm>
          <a:prstGeom prst="rect">
            <a:avLst/>
          </a:prstGeom>
          <a:noFill/>
        </p:spPr>
        <p:txBody>
          <a:bodyPr wrap="square" rtlCol="0">
            <a:spAutoFit/>
          </a:bodyPr>
          <a:lstStyle/>
          <a:p>
            <a:pPr algn="ctr"/>
            <a:r>
              <a:rPr lang="en-US" sz="1200" i="1">
                <a:solidFill>
                  <a:schemeClr val="bg1"/>
                </a:solidFill>
              </a:rPr>
              <a:t>Huddles</a:t>
            </a:r>
          </a:p>
        </p:txBody>
      </p:sp>
      <p:sp>
        <p:nvSpPr>
          <p:cNvPr id="11" name="TextBox 10">
            <a:extLst>
              <a:ext uri="{FF2B5EF4-FFF2-40B4-BE49-F238E27FC236}">
                <a16:creationId xmlns:a16="http://schemas.microsoft.com/office/drawing/2014/main" id="{BE86CE6F-DBC6-2540-BBE9-90D6AFC7006F}"/>
              </a:ext>
            </a:extLst>
          </p:cNvPr>
          <p:cNvSpPr txBox="1"/>
          <p:nvPr/>
        </p:nvSpPr>
        <p:spPr>
          <a:xfrm>
            <a:off x="4855016" y="2431391"/>
            <a:ext cx="1493520" cy="276999"/>
          </a:xfrm>
          <a:prstGeom prst="rect">
            <a:avLst/>
          </a:prstGeom>
          <a:noFill/>
        </p:spPr>
        <p:txBody>
          <a:bodyPr wrap="square" rtlCol="0">
            <a:spAutoFit/>
          </a:bodyPr>
          <a:lstStyle/>
          <a:p>
            <a:pPr algn="ctr"/>
            <a:r>
              <a:rPr lang="en-US" sz="1200" i="1">
                <a:solidFill>
                  <a:schemeClr val="bg1"/>
                </a:solidFill>
              </a:rPr>
              <a:t>Coaching</a:t>
            </a:r>
          </a:p>
        </p:txBody>
      </p:sp>
      <p:sp>
        <p:nvSpPr>
          <p:cNvPr id="12" name="TextBox 11">
            <a:extLst>
              <a:ext uri="{FF2B5EF4-FFF2-40B4-BE49-F238E27FC236}">
                <a16:creationId xmlns:a16="http://schemas.microsoft.com/office/drawing/2014/main" id="{C3DF572D-B253-7C4C-A35C-CB22BBCB5034}"/>
              </a:ext>
            </a:extLst>
          </p:cNvPr>
          <p:cNvSpPr txBox="1"/>
          <p:nvPr/>
        </p:nvSpPr>
        <p:spPr>
          <a:xfrm>
            <a:off x="6909998" y="2431391"/>
            <a:ext cx="1493520" cy="276999"/>
          </a:xfrm>
          <a:prstGeom prst="rect">
            <a:avLst/>
          </a:prstGeom>
          <a:noFill/>
        </p:spPr>
        <p:txBody>
          <a:bodyPr wrap="square" rtlCol="0">
            <a:spAutoFit/>
          </a:bodyPr>
          <a:lstStyle/>
          <a:p>
            <a:pPr algn="ctr"/>
            <a:r>
              <a:rPr lang="en-US" sz="1200" i="1">
                <a:solidFill>
                  <a:schemeClr val="bg1"/>
                </a:solidFill>
              </a:rPr>
              <a:t>PPE</a:t>
            </a:r>
          </a:p>
        </p:txBody>
      </p:sp>
      <p:sp>
        <p:nvSpPr>
          <p:cNvPr id="17" name="TextBox 16">
            <a:extLst>
              <a:ext uri="{FF2B5EF4-FFF2-40B4-BE49-F238E27FC236}">
                <a16:creationId xmlns:a16="http://schemas.microsoft.com/office/drawing/2014/main" id="{4B93E685-657A-1849-BF0A-45D3616294F1}"/>
              </a:ext>
            </a:extLst>
          </p:cNvPr>
          <p:cNvSpPr txBox="1"/>
          <p:nvPr/>
        </p:nvSpPr>
        <p:spPr>
          <a:xfrm>
            <a:off x="554609" y="4205609"/>
            <a:ext cx="1744195" cy="276999"/>
          </a:xfrm>
          <a:prstGeom prst="rect">
            <a:avLst/>
          </a:prstGeom>
          <a:noFill/>
        </p:spPr>
        <p:txBody>
          <a:bodyPr wrap="square" rtlCol="0">
            <a:spAutoFit/>
          </a:bodyPr>
          <a:lstStyle/>
          <a:p>
            <a:pPr algn="ctr"/>
            <a:r>
              <a:rPr lang="en-US" sz="1200" i="1">
                <a:solidFill>
                  <a:schemeClr val="bg1"/>
                </a:solidFill>
              </a:rPr>
              <a:t>Precautions</a:t>
            </a:r>
          </a:p>
        </p:txBody>
      </p:sp>
      <p:sp>
        <p:nvSpPr>
          <p:cNvPr id="18" name="TextBox 17">
            <a:extLst>
              <a:ext uri="{FF2B5EF4-FFF2-40B4-BE49-F238E27FC236}">
                <a16:creationId xmlns:a16="http://schemas.microsoft.com/office/drawing/2014/main" id="{89506315-A11A-C74A-BC7B-BE035ECB453D}"/>
              </a:ext>
            </a:extLst>
          </p:cNvPr>
          <p:cNvSpPr txBox="1"/>
          <p:nvPr/>
        </p:nvSpPr>
        <p:spPr>
          <a:xfrm>
            <a:off x="2876542" y="4113277"/>
            <a:ext cx="1493520" cy="461665"/>
          </a:xfrm>
          <a:prstGeom prst="rect">
            <a:avLst/>
          </a:prstGeom>
          <a:noFill/>
        </p:spPr>
        <p:txBody>
          <a:bodyPr wrap="square" rtlCol="0">
            <a:spAutoFit/>
          </a:bodyPr>
          <a:lstStyle/>
          <a:p>
            <a:pPr algn="ctr"/>
            <a:r>
              <a:rPr lang="en-US" sz="1200" i="1">
                <a:solidFill>
                  <a:schemeClr val="bg1"/>
                </a:solidFill>
              </a:rPr>
              <a:t>Airborne Precautions</a:t>
            </a:r>
          </a:p>
        </p:txBody>
      </p:sp>
      <p:sp>
        <p:nvSpPr>
          <p:cNvPr id="19" name="TextBox 18">
            <a:extLst>
              <a:ext uri="{FF2B5EF4-FFF2-40B4-BE49-F238E27FC236}">
                <a16:creationId xmlns:a16="http://schemas.microsoft.com/office/drawing/2014/main" id="{67EDEFBA-9DB7-0442-9455-7C61D8F88A86}"/>
              </a:ext>
            </a:extLst>
          </p:cNvPr>
          <p:cNvSpPr txBox="1"/>
          <p:nvPr/>
        </p:nvSpPr>
        <p:spPr>
          <a:xfrm>
            <a:off x="9090315" y="4113277"/>
            <a:ext cx="1493520" cy="461665"/>
          </a:xfrm>
          <a:prstGeom prst="rect">
            <a:avLst/>
          </a:prstGeom>
          <a:noFill/>
        </p:spPr>
        <p:txBody>
          <a:bodyPr wrap="square" rtlCol="0">
            <a:spAutoFit/>
          </a:bodyPr>
          <a:lstStyle/>
          <a:p>
            <a:pPr algn="ctr"/>
            <a:r>
              <a:rPr lang="en-US" sz="1200" i="1">
                <a:solidFill>
                  <a:schemeClr val="bg1"/>
                </a:solidFill>
              </a:rPr>
              <a:t>Enhanced Barrier </a:t>
            </a:r>
          </a:p>
          <a:p>
            <a:pPr algn="ctr"/>
            <a:r>
              <a:rPr lang="en-US" sz="1200" i="1">
                <a:solidFill>
                  <a:schemeClr val="bg1"/>
                </a:solidFill>
              </a:rPr>
              <a:t>Precautions</a:t>
            </a:r>
          </a:p>
        </p:txBody>
      </p:sp>
      <p:sp>
        <p:nvSpPr>
          <p:cNvPr id="20" name="TextBox 19">
            <a:extLst>
              <a:ext uri="{FF2B5EF4-FFF2-40B4-BE49-F238E27FC236}">
                <a16:creationId xmlns:a16="http://schemas.microsoft.com/office/drawing/2014/main" id="{95A73BA2-3EC4-6547-A78E-65FB417EF240}"/>
              </a:ext>
            </a:extLst>
          </p:cNvPr>
          <p:cNvSpPr txBox="1"/>
          <p:nvPr/>
        </p:nvSpPr>
        <p:spPr>
          <a:xfrm>
            <a:off x="7019058" y="4113277"/>
            <a:ext cx="1493520" cy="646331"/>
          </a:xfrm>
          <a:prstGeom prst="rect">
            <a:avLst/>
          </a:prstGeom>
          <a:noFill/>
        </p:spPr>
        <p:txBody>
          <a:bodyPr wrap="square" rtlCol="0">
            <a:spAutoFit/>
          </a:bodyPr>
          <a:lstStyle/>
          <a:p>
            <a:pPr algn="ctr"/>
            <a:r>
              <a:rPr lang="en-US" sz="1200" i="1">
                <a:solidFill>
                  <a:schemeClr val="bg1"/>
                </a:solidFill>
              </a:rPr>
              <a:t>Dirty Hands/Contact/</a:t>
            </a:r>
          </a:p>
          <a:p>
            <a:pPr algn="ctr"/>
            <a:r>
              <a:rPr lang="en-US" sz="1200" i="1">
                <a:solidFill>
                  <a:schemeClr val="bg1"/>
                </a:solidFill>
              </a:rPr>
              <a:t>Precautions</a:t>
            </a:r>
          </a:p>
        </p:txBody>
      </p:sp>
      <p:sp>
        <p:nvSpPr>
          <p:cNvPr id="23" name="TextBox 22">
            <a:extLst>
              <a:ext uri="{FF2B5EF4-FFF2-40B4-BE49-F238E27FC236}">
                <a16:creationId xmlns:a16="http://schemas.microsoft.com/office/drawing/2014/main" id="{29B22A35-5C62-EF42-AC16-48273F299C6F}"/>
              </a:ext>
            </a:extLst>
          </p:cNvPr>
          <p:cNvSpPr txBox="1"/>
          <p:nvPr/>
        </p:nvSpPr>
        <p:spPr>
          <a:xfrm>
            <a:off x="793857" y="6159894"/>
            <a:ext cx="1493520" cy="276999"/>
          </a:xfrm>
          <a:prstGeom prst="rect">
            <a:avLst/>
          </a:prstGeom>
          <a:noFill/>
        </p:spPr>
        <p:txBody>
          <a:bodyPr wrap="square" rtlCol="0">
            <a:spAutoFit/>
          </a:bodyPr>
          <a:lstStyle/>
          <a:p>
            <a:pPr algn="ctr"/>
            <a:r>
              <a:rPr lang="en-US" sz="1200" i="1">
                <a:solidFill>
                  <a:schemeClr val="bg1"/>
                </a:solidFill>
              </a:rPr>
              <a:t>Breakout Groups</a:t>
            </a:r>
          </a:p>
        </p:txBody>
      </p:sp>
      <p:sp>
        <p:nvSpPr>
          <p:cNvPr id="24" name="TextBox 23">
            <a:extLst>
              <a:ext uri="{FF2B5EF4-FFF2-40B4-BE49-F238E27FC236}">
                <a16:creationId xmlns:a16="http://schemas.microsoft.com/office/drawing/2014/main" id="{6FE69903-985C-5047-B033-877F75AF24C2}"/>
              </a:ext>
            </a:extLst>
          </p:cNvPr>
          <p:cNvSpPr txBox="1"/>
          <p:nvPr/>
        </p:nvSpPr>
        <p:spPr>
          <a:xfrm>
            <a:off x="4947800" y="4113277"/>
            <a:ext cx="1493520" cy="461665"/>
          </a:xfrm>
          <a:prstGeom prst="rect">
            <a:avLst/>
          </a:prstGeom>
          <a:noFill/>
        </p:spPr>
        <p:txBody>
          <a:bodyPr wrap="square" rtlCol="0">
            <a:spAutoFit/>
          </a:bodyPr>
          <a:lstStyle/>
          <a:p>
            <a:pPr algn="ctr"/>
            <a:r>
              <a:rPr lang="en-US" sz="1200" i="1">
                <a:solidFill>
                  <a:schemeClr val="bg1"/>
                </a:solidFill>
              </a:rPr>
              <a:t>Droplets Precautions</a:t>
            </a:r>
          </a:p>
        </p:txBody>
      </p:sp>
      <p:sp>
        <p:nvSpPr>
          <p:cNvPr id="26" name="TextBox 25">
            <a:extLst>
              <a:ext uri="{FF2B5EF4-FFF2-40B4-BE49-F238E27FC236}">
                <a16:creationId xmlns:a16="http://schemas.microsoft.com/office/drawing/2014/main" id="{8532BFA4-BCF5-B349-9C31-48B86A3EFC12}"/>
              </a:ext>
            </a:extLst>
          </p:cNvPr>
          <p:cNvSpPr txBox="1"/>
          <p:nvPr/>
        </p:nvSpPr>
        <p:spPr>
          <a:xfrm>
            <a:off x="8964978" y="2431391"/>
            <a:ext cx="1744195" cy="276999"/>
          </a:xfrm>
          <a:prstGeom prst="rect">
            <a:avLst/>
          </a:prstGeom>
          <a:noFill/>
        </p:spPr>
        <p:txBody>
          <a:bodyPr wrap="square" rtlCol="0">
            <a:spAutoFit/>
          </a:bodyPr>
          <a:lstStyle/>
          <a:p>
            <a:pPr algn="ctr"/>
            <a:r>
              <a:rPr lang="en-US" sz="1200" i="1">
                <a:solidFill>
                  <a:schemeClr val="bg1"/>
                </a:solidFill>
              </a:rPr>
              <a:t>Key Points</a:t>
            </a:r>
          </a:p>
        </p:txBody>
      </p:sp>
      <p:sp>
        <p:nvSpPr>
          <p:cNvPr id="3" name="TextBox 2">
            <a:extLst>
              <a:ext uri="{FF2B5EF4-FFF2-40B4-BE49-F238E27FC236}">
                <a16:creationId xmlns:a16="http://schemas.microsoft.com/office/drawing/2014/main" id="{F9A89176-DF4D-F71D-19FE-771D66E675FE}"/>
              </a:ext>
            </a:extLst>
          </p:cNvPr>
          <p:cNvSpPr txBox="1"/>
          <p:nvPr/>
        </p:nvSpPr>
        <p:spPr>
          <a:xfrm>
            <a:off x="4943581" y="6159894"/>
            <a:ext cx="1493520" cy="276999"/>
          </a:xfrm>
          <a:prstGeom prst="rect">
            <a:avLst/>
          </a:prstGeom>
          <a:noFill/>
        </p:spPr>
        <p:txBody>
          <a:bodyPr wrap="square" rtlCol="0">
            <a:spAutoFit/>
          </a:bodyPr>
          <a:lstStyle/>
          <a:p>
            <a:pPr algn="ctr"/>
            <a:r>
              <a:rPr lang="en-US" sz="1200" i="1">
                <a:solidFill>
                  <a:schemeClr val="bg1"/>
                </a:solidFill>
              </a:rPr>
              <a:t>Resources</a:t>
            </a:r>
          </a:p>
        </p:txBody>
      </p:sp>
      <p:sp>
        <p:nvSpPr>
          <p:cNvPr id="27" name="TextBox 26">
            <a:extLst>
              <a:ext uri="{FF2B5EF4-FFF2-40B4-BE49-F238E27FC236}">
                <a16:creationId xmlns:a16="http://schemas.microsoft.com/office/drawing/2014/main" id="{BD75869A-E6DB-9E2B-60B5-28303AC92A02}"/>
              </a:ext>
            </a:extLst>
          </p:cNvPr>
          <p:cNvSpPr txBox="1"/>
          <p:nvPr/>
        </p:nvSpPr>
        <p:spPr>
          <a:xfrm>
            <a:off x="7018443" y="6159894"/>
            <a:ext cx="1493520" cy="276999"/>
          </a:xfrm>
          <a:prstGeom prst="rect">
            <a:avLst/>
          </a:prstGeom>
          <a:noFill/>
        </p:spPr>
        <p:txBody>
          <a:bodyPr wrap="square" rtlCol="0">
            <a:spAutoFit/>
          </a:bodyPr>
          <a:lstStyle/>
          <a:p>
            <a:pPr algn="ctr"/>
            <a:r>
              <a:rPr lang="en-US" sz="1200" i="1">
                <a:solidFill>
                  <a:schemeClr val="bg1"/>
                </a:solidFill>
              </a:rPr>
              <a:t>Strategies</a:t>
            </a:r>
          </a:p>
        </p:txBody>
      </p:sp>
      <p:sp>
        <p:nvSpPr>
          <p:cNvPr id="28" name="TextBox 27">
            <a:extLst>
              <a:ext uri="{FF2B5EF4-FFF2-40B4-BE49-F238E27FC236}">
                <a16:creationId xmlns:a16="http://schemas.microsoft.com/office/drawing/2014/main" id="{852D3116-A7C4-590E-E30D-A9359E937EB7}"/>
              </a:ext>
            </a:extLst>
          </p:cNvPr>
          <p:cNvSpPr txBox="1"/>
          <p:nvPr/>
        </p:nvSpPr>
        <p:spPr>
          <a:xfrm>
            <a:off x="9090315" y="6159894"/>
            <a:ext cx="1493520" cy="276999"/>
          </a:xfrm>
          <a:prstGeom prst="rect">
            <a:avLst/>
          </a:prstGeom>
          <a:noFill/>
        </p:spPr>
        <p:txBody>
          <a:bodyPr wrap="square" rtlCol="0">
            <a:spAutoFit/>
          </a:bodyPr>
          <a:lstStyle/>
          <a:p>
            <a:pPr algn="ctr"/>
            <a:r>
              <a:rPr lang="en-US" sz="1200" i="1">
                <a:solidFill>
                  <a:schemeClr val="bg1"/>
                </a:solidFill>
              </a:rPr>
              <a:t>Introduction</a:t>
            </a:r>
          </a:p>
        </p:txBody>
      </p:sp>
      <p:sp>
        <p:nvSpPr>
          <p:cNvPr id="29" name="TextBox 28">
            <a:extLst>
              <a:ext uri="{FF2B5EF4-FFF2-40B4-BE49-F238E27FC236}">
                <a16:creationId xmlns:a16="http://schemas.microsoft.com/office/drawing/2014/main" id="{053AF983-F672-D65C-705D-DEFEF687DCB2}"/>
              </a:ext>
            </a:extLst>
          </p:cNvPr>
          <p:cNvSpPr txBox="1"/>
          <p:nvPr/>
        </p:nvSpPr>
        <p:spPr>
          <a:xfrm>
            <a:off x="2868719" y="6159894"/>
            <a:ext cx="1493520" cy="276999"/>
          </a:xfrm>
          <a:prstGeom prst="rect">
            <a:avLst/>
          </a:prstGeom>
          <a:noFill/>
        </p:spPr>
        <p:txBody>
          <a:bodyPr wrap="square" rtlCol="0">
            <a:spAutoFit/>
          </a:bodyPr>
          <a:lstStyle/>
          <a:p>
            <a:pPr algn="ctr"/>
            <a:r>
              <a:rPr lang="en-US" sz="1200" i="1">
                <a:solidFill>
                  <a:schemeClr val="bg1"/>
                </a:solidFill>
              </a:rPr>
              <a:t>Homework</a:t>
            </a:r>
          </a:p>
        </p:txBody>
      </p:sp>
      <p:pic>
        <p:nvPicPr>
          <p:cNvPr id="35" name="Picture 34">
            <a:extLst>
              <a:ext uri="{FF2B5EF4-FFF2-40B4-BE49-F238E27FC236}">
                <a16:creationId xmlns:a16="http://schemas.microsoft.com/office/drawing/2014/main" id="{F322855D-8794-9309-DADE-6A53571F0CA6}"/>
              </a:ext>
            </a:extLst>
          </p:cNvPr>
          <p:cNvPicPr>
            <a:picLocks noChangeAspect="1"/>
          </p:cNvPicPr>
          <p:nvPr/>
        </p:nvPicPr>
        <p:blipFill>
          <a:blip r:embed="rId2"/>
          <a:stretch>
            <a:fillRect/>
          </a:stretch>
        </p:blipFill>
        <p:spPr>
          <a:xfrm>
            <a:off x="5288624" y="5016894"/>
            <a:ext cx="762000" cy="1028700"/>
          </a:xfrm>
          <a:prstGeom prst="rect">
            <a:avLst/>
          </a:prstGeom>
        </p:spPr>
      </p:pic>
      <p:pic>
        <p:nvPicPr>
          <p:cNvPr id="36" name="Picture 35">
            <a:extLst>
              <a:ext uri="{FF2B5EF4-FFF2-40B4-BE49-F238E27FC236}">
                <a16:creationId xmlns:a16="http://schemas.microsoft.com/office/drawing/2014/main" id="{04840EF0-29D5-4506-CAAE-29FCC2B832D3}"/>
              </a:ext>
            </a:extLst>
          </p:cNvPr>
          <p:cNvPicPr>
            <a:picLocks noChangeAspect="1"/>
          </p:cNvPicPr>
          <p:nvPr/>
        </p:nvPicPr>
        <p:blipFill>
          <a:blip r:embed="rId3"/>
          <a:stretch>
            <a:fillRect/>
          </a:stretch>
        </p:blipFill>
        <p:spPr>
          <a:xfrm>
            <a:off x="7308338" y="4977138"/>
            <a:ext cx="863600" cy="1130300"/>
          </a:xfrm>
          <a:prstGeom prst="rect">
            <a:avLst/>
          </a:prstGeom>
        </p:spPr>
      </p:pic>
      <p:pic>
        <p:nvPicPr>
          <p:cNvPr id="37" name="Picture 36">
            <a:extLst>
              <a:ext uri="{FF2B5EF4-FFF2-40B4-BE49-F238E27FC236}">
                <a16:creationId xmlns:a16="http://schemas.microsoft.com/office/drawing/2014/main" id="{37C76D55-2ABF-F3A6-437B-C6F02A83EF96}"/>
              </a:ext>
            </a:extLst>
          </p:cNvPr>
          <p:cNvPicPr>
            <a:picLocks noChangeAspect="1"/>
          </p:cNvPicPr>
          <p:nvPr/>
        </p:nvPicPr>
        <p:blipFill>
          <a:blip r:embed="rId4"/>
          <a:stretch>
            <a:fillRect/>
          </a:stretch>
        </p:blipFill>
        <p:spPr>
          <a:xfrm>
            <a:off x="9230464" y="5145951"/>
            <a:ext cx="1219200" cy="952500"/>
          </a:xfrm>
          <a:prstGeom prst="rect">
            <a:avLst/>
          </a:prstGeom>
        </p:spPr>
      </p:pic>
      <p:pic>
        <p:nvPicPr>
          <p:cNvPr id="38" name="Picture 37">
            <a:extLst>
              <a:ext uri="{FF2B5EF4-FFF2-40B4-BE49-F238E27FC236}">
                <a16:creationId xmlns:a16="http://schemas.microsoft.com/office/drawing/2014/main" id="{A2244025-B70F-8E04-15E5-D38EE9C50B7F}"/>
              </a:ext>
            </a:extLst>
          </p:cNvPr>
          <p:cNvPicPr>
            <a:picLocks noChangeAspect="1"/>
          </p:cNvPicPr>
          <p:nvPr/>
        </p:nvPicPr>
        <p:blipFill>
          <a:blip r:embed="rId5"/>
          <a:stretch>
            <a:fillRect/>
          </a:stretch>
        </p:blipFill>
        <p:spPr>
          <a:xfrm>
            <a:off x="3174644" y="5016894"/>
            <a:ext cx="1054100" cy="1143000"/>
          </a:xfrm>
          <a:prstGeom prst="rect">
            <a:avLst/>
          </a:prstGeom>
        </p:spPr>
      </p:pic>
      <p:pic>
        <p:nvPicPr>
          <p:cNvPr id="39" name="Picture 38">
            <a:extLst>
              <a:ext uri="{FF2B5EF4-FFF2-40B4-BE49-F238E27FC236}">
                <a16:creationId xmlns:a16="http://schemas.microsoft.com/office/drawing/2014/main" id="{8D173EE7-AFF8-D1D8-0E1F-7B5EF61D89F5}"/>
              </a:ext>
            </a:extLst>
          </p:cNvPr>
          <p:cNvPicPr>
            <a:picLocks noChangeAspect="1"/>
          </p:cNvPicPr>
          <p:nvPr/>
        </p:nvPicPr>
        <p:blipFill>
          <a:blip r:embed="rId6"/>
          <a:stretch>
            <a:fillRect/>
          </a:stretch>
        </p:blipFill>
        <p:spPr>
          <a:xfrm>
            <a:off x="832432" y="4879768"/>
            <a:ext cx="1358900" cy="1308100"/>
          </a:xfrm>
          <a:prstGeom prst="rect">
            <a:avLst/>
          </a:prstGeom>
        </p:spPr>
      </p:pic>
      <p:pic>
        <p:nvPicPr>
          <p:cNvPr id="40" name="Picture 39">
            <a:extLst>
              <a:ext uri="{FF2B5EF4-FFF2-40B4-BE49-F238E27FC236}">
                <a16:creationId xmlns:a16="http://schemas.microsoft.com/office/drawing/2014/main" id="{61FC090E-8CCF-2C39-8A5B-3D86462F138B}"/>
              </a:ext>
            </a:extLst>
          </p:cNvPr>
          <p:cNvPicPr>
            <a:picLocks noChangeAspect="1"/>
          </p:cNvPicPr>
          <p:nvPr/>
        </p:nvPicPr>
        <p:blipFill>
          <a:blip r:embed="rId7"/>
          <a:stretch>
            <a:fillRect/>
          </a:stretch>
        </p:blipFill>
        <p:spPr>
          <a:xfrm>
            <a:off x="792380" y="3008375"/>
            <a:ext cx="1231900" cy="1104900"/>
          </a:xfrm>
          <a:prstGeom prst="rect">
            <a:avLst/>
          </a:prstGeom>
        </p:spPr>
      </p:pic>
      <p:pic>
        <p:nvPicPr>
          <p:cNvPr id="41" name="Picture 40">
            <a:extLst>
              <a:ext uri="{FF2B5EF4-FFF2-40B4-BE49-F238E27FC236}">
                <a16:creationId xmlns:a16="http://schemas.microsoft.com/office/drawing/2014/main" id="{D9D61E61-6D33-B7EB-83BF-2569436B355C}"/>
              </a:ext>
            </a:extLst>
          </p:cNvPr>
          <p:cNvPicPr>
            <a:picLocks noChangeAspect="1"/>
          </p:cNvPicPr>
          <p:nvPr/>
        </p:nvPicPr>
        <p:blipFill>
          <a:blip r:embed="rId8"/>
          <a:stretch>
            <a:fillRect/>
          </a:stretch>
        </p:blipFill>
        <p:spPr>
          <a:xfrm>
            <a:off x="2893074" y="3008375"/>
            <a:ext cx="1231900" cy="1104900"/>
          </a:xfrm>
          <a:prstGeom prst="rect">
            <a:avLst/>
          </a:prstGeom>
        </p:spPr>
      </p:pic>
      <p:pic>
        <p:nvPicPr>
          <p:cNvPr id="43" name="Picture 42">
            <a:extLst>
              <a:ext uri="{FF2B5EF4-FFF2-40B4-BE49-F238E27FC236}">
                <a16:creationId xmlns:a16="http://schemas.microsoft.com/office/drawing/2014/main" id="{1F80C55B-8716-E259-627D-F4792A238947}"/>
              </a:ext>
            </a:extLst>
          </p:cNvPr>
          <p:cNvPicPr>
            <a:picLocks noChangeAspect="1"/>
          </p:cNvPicPr>
          <p:nvPr/>
        </p:nvPicPr>
        <p:blipFill>
          <a:blip r:embed="rId9"/>
          <a:stretch>
            <a:fillRect/>
          </a:stretch>
        </p:blipFill>
        <p:spPr>
          <a:xfrm>
            <a:off x="4993768" y="3008375"/>
            <a:ext cx="1231900" cy="1104900"/>
          </a:xfrm>
          <a:prstGeom prst="rect">
            <a:avLst/>
          </a:prstGeom>
        </p:spPr>
      </p:pic>
      <p:pic>
        <p:nvPicPr>
          <p:cNvPr id="44" name="Picture 43">
            <a:extLst>
              <a:ext uri="{FF2B5EF4-FFF2-40B4-BE49-F238E27FC236}">
                <a16:creationId xmlns:a16="http://schemas.microsoft.com/office/drawing/2014/main" id="{11CA9E54-A7E3-983E-6DB1-73BF3095570D}"/>
              </a:ext>
            </a:extLst>
          </p:cNvPr>
          <p:cNvPicPr>
            <a:picLocks noChangeAspect="1"/>
          </p:cNvPicPr>
          <p:nvPr/>
        </p:nvPicPr>
        <p:blipFill>
          <a:blip r:embed="rId10"/>
          <a:stretch>
            <a:fillRect/>
          </a:stretch>
        </p:blipFill>
        <p:spPr>
          <a:xfrm>
            <a:off x="7094462" y="3008375"/>
            <a:ext cx="1231900" cy="1104900"/>
          </a:xfrm>
          <a:prstGeom prst="rect">
            <a:avLst/>
          </a:prstGeom>
        </p:spPr>
      </p:pic>
      <p:pic>
        <p:nvPicPr>
          <p:cNvPr id="45" name="Picture 44">
            <a:extLst>
              <a:ext uri="{FF2B5EF4-FFF2-40B4-BE49-F238E27FC236}">
                <a16:creationId xmlns:a16="http://schemas.microsoft.com/office/drawing/2014/main" id="{51349CC1-6397-7F64-F6D8-1335357033CC}"/>
              </a:ext>
            </a:extLst>
          </p:cNvPr>
          <p:cNvPicPr>
            <a:picLocks noChangeAspect="1"/>
          </p:cNvPicPr>
          <p:nvPr/>
        </p:nvPicPr>
        <p:blipFill>
          <a:blip r:embed="rId11"/>
          <a:stretch>
            <a:fillRect/>
          </a:stretch>
        </p:blipFill>
        <p:spPr>
          <a:xfrm>
            <a:off x="9195156" y="3008375"/>
            <a:ext cx="1231900" cy="1104900"/>
          </a:xfrm>
          <a:prstGeom prst="rect">
            <a:avLst/>
          </a:prstGeom>
        </p:spPr>
      </p:pic>
      <p:pic>
        <p:nvPicPr>
          <p:cNvPr id="46" name="Picture 45">
            <a:extLst>
              <a:ext uri="{FF2B5EF4-FFF2-40B4-BE49-F238E27FC236}">
                <a16:creationId xmlns:a16="http://schemas.microsoft.com/office/drawing/2014/main" id="{65099325-888C-439B-063E-DBFF9F76D182}"/>
              </a:ext>
            </a:extLst>
          </p:cNvPr>
          <p:cNvPicPr>
            <a:picLocks noChangeAspect="1"/>
          </p:cNvPicPr>
          <p:nvPr/>
        </p:nvPicPr>
        <p:blipFill>
          <a:blip r:embed="rId12"/>
          <a:stretch>
            <a:fillRect/>
          </a:stretch>
        </p:blipFill>
        <p:spPr>
          <a:xfrm>
            <a:off x="9350273" y="1080450"/>
            <a:ext cx="1358900" cy="889000"/>
          </a:xfrm>
          <a:prstGeom prst="rect">
            <a:avLst/>
          </a:prstGeom>
        </p:spPr>
      </p:pic>
      <p:pic>
        <p:nvPicPr>
          <p:cNvPr id="47" name="Picture 46">
            <a:extLst>
              <a:ext uri="{FF2B5EF4-FFF2-40B4-BE49-F238E27FC236}">
                <a16:creationId xmlns:a16="http://schemas.microsoft.com/office/drawing/2014/main" id="{D4BB8F05-91E1-86EF-9366-50A256169204}"/>
              </a:ext>
            </a:extLst>
          </p:cNvPr>
          <p:cNvPicPr>
            <a:picLocks noChangeAspect="1"/>
          </p:cNvPicPr>
          <p:nvPr/>
        </p:nvPicPr>
        <p:blipFill>
          <a:blip r:embed="rId13"/>
          <a:stretch>
            <a:fillRect/>
          </a:stretch>
        </p:blipFill>
        <p:spPr>
          <a:xfrm>
            <a:off x="7021099" y="1128106"/>
            <a:ext cx="1066800" cy="1003300"/>
          </a:xfrm>
          <a:prstGeom prst="rect">
            <a:avLst/>
          </a:prstGeom>
        </p:spPr>
      </p:pic>
      <p:pic>
        <p:nvPicPr>
          <p:cNvPr id="48" name="Picture 47">
            <a:extLst>
              <a:ext uri="{FF2B5EF4-FFF2-40B4-BE49-F238E27FC236}">
                <a16:creationId xmlns:a16="http://schemas.microsoft.com/office/drawing/2014/main" id="{14017655-9C92-21F6-14BC-51C9675FF249}"/>
              </a:ext>
            </a:extLst>
          </p:cNvPr>
          <p:cNvPicPr>
            <a:picLocks noChangeAspect="1"/>
          </p:cNvPicPr>
          <p:nvPr/>
        </p:nvPicPr>
        <p:blipFill>
          <a:blip r:embed="rId14"/>
          <a:stretch>
            <a:fillRect/>
          </a:stretch>
        </p:blipFill>
        <p:spPr>
          <a:xfrm>
            <a:off x="5044568" y="1051869"/>
            <a:ext cx="1130300" cy="1117600"/>
          </a:xfrm>
          <a:prstGeom prst="rect">
            <a:avLst/>
          </a:prstGeom>
        </p:spPr>
      </p:pic>
      <p:pic>
        <p:nvPicPr>
          <p:cNvPr id="49" name="Picture 48">
            <a:extLst>
              <a:ext uri="{FF2B5EF4-FFF2-40B4-BE49-F238E27FC236}">
                <a16:creationId xmlns:a16="http://schemas.microsoft.com/office/drawing/2014/main" id="{1A13A20F-B343-E74F-A0BC-C8172A66E798}"/>
              </a:ext>
            </a:extLst>
          </p:cNvPr>
          <p:cNvPicPr>
            <a:picLocks noChangeAspect="1"/>
          </p:cNvPicPr>
          <p:nvPr/>
        </p:nvPicPr>
        <p:blipFill>
          <a:blip r:embed="rId15"/>
          <a:stretch>
            <a:fillRect/>
          </a:stretch>
        </p:blipFill>
        <p:spPr>
          <a:xfrm>
            <a:off x="3013724" y="1051906"/>
            <a:ext cx="990600" cy="1155700"/>
          </a:xfrm>
          <a:prstGeom prst="rect">
            <a:avLst/>
          </a:prstGeom>
        </p:spPr>
      </p:pic>
      <p:pic>
        <p:nvPicPr>
          <p:cNvPr id="50" name="Picture 49">
            <a:extLst>
              <a:ext uri="{FF2B5EF4-FFF2-40B4-BE49-F238E27FC236}">
                <a16:creationId xmlns:a16="http://schemas.microsoft.com/office/drawing/2014/main" id="{05DFF513-F506-D991-87DE-4DD152AB35AF}"/>
              </a:ext>
            </a:extLst>
          </p:cNvPr>
          <p:cNvPicPr>
            <a:picLocks noChangeAspect="1"/>
          </p:cNvPicPr>
          <p:nvPr/>
        </p:nvPicPr>
        <p:blipFill>
          <a:blip r:embed="rId16"/>
          <a:stretch>
            <a:fillRect/>
          </a:stretch>
        </p:blipFill>
        <p:spPr>
          <a:xfrm>
            <a:off x="957480" y="982907"/>
            <a:ext cx="901700" cy="1181100"/>
          </a:xfrm>
          <a:prstGeom prst="rect">
            <a:avLst/>
          </a:prstGeom>
        </p:spPr>
      </p:pic>
    </p:spTree>
    <p:extLst>
      <p:ext uri="{BB962C8B-B14F-4D97-AF65-F5344CB8AC3E}">
        <p14:creationId xmlns:p14="http://schemas.microsoft.com/office/powerpoint/2010/main" val="148676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0D243-1EAB-DF47-8011-D34FF42D8647}"/>
              </a:ext>
            </a:extLst>
          </p:cNvPr>
          <p:cNvSpPr>
            <a:spLocks noGrp="1"/>
          </p:cNvSpPr>
          <p:nvPr>
            <p:ph idx="1"/>
          </p:nvPr>
        </p:nvSpPr>
        <p:spPr>
          <a:xfrm>
            <a:off x="838200" y="1397479"/>
            <a:ext cx="10642600" cy="4519765"/>
          </a:xfrm>
        </p:spPr>
        <p:txBody>
          <a:bodyPr/>
          <a:lstStyle/>
          <a:p>
            <a:pPr marL="0" marR="0" indent="0">
              <a:lnSpc>
                <a:spcPct val="107000"/>
              </a:lnSpc>
              <a:spcBef>
                <a:spcPts val="0"/>
              </a:spcBef>
              <a:spcAft>
                <a:spcPts val="800"/>
              </a:spcAft>
              <a:buNone/>
            </a:pPr>
            <a:r>
              <a:rPr lang="en-US" sz="2400" dirty="0">
                <a:effectLst/>
                <a:latin typeface="Merriweather" panose="00000500000000000000" pitchFamily="2" charset="0"/>
                <a:ea typeface="Calibri" panose="020F0502020204030204" pitchFamily="34" charset="0"/>
                <a:cs typeface="Times New Roman" panose="02020603050405020304" pitchFamily="18" charset="0"/>
              </a:rPr>
              <a:t>By the end of this session, participants will be able to: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2C998A"/>
              </a:buClr>
              <a:buSzPts val="1200"/>
              <a:buFont typeface="Wingdings" panose="05000000000000000000" pitchFamily="2" charset="2"/>
              <a:buChar char=""/>
            </a:pPr>
            <a:r>
              <a:rPr lang="en-US" sz="2400" dirty="0">
                <a:effectLst/>
                <a:latin typeface="Merriweather" panose="00000500000000000000" pitchFamily="2" charset="0"/>
                <a:ea typeface="Calibri" panose="020F0502020204030204" pitchFamily="34" charset="0"/>
                <a:cs typeface="Times New Roman" panose="02020603050405020304" pitchFamily="18" charset="0"/>
              </a:rPr>
              <a:t>List 2 reasons why wearing gloves is important for infection control.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2C998A"/>
              </a:buClr>
              <a:buSzPts val="1200"/>
              <a:buFont typeface="Wingdings" panose="05000000000000000000" pitchFamily="2" charset="2"/>
              <a:buChar char=""/>
            </a:pPr>
            <a:r>
              <a:rPr lang="en-US" sz="2400" dirty="0">
                <a:effectLst/>
                <a:latin typeface="Merriweather" panose="00000500000000000000" pitchFamily="2" charset="0"/>
                <a:ea typeface="Calibri" panose="020F0502020204030204" pitchFamily="34" charset="0"/>
                <a:cs typeface="Times New Roman" panose="02020603050405020304" pitchFamily="18" charset="0"/>
              </a:rPr>
              <a:t>Describe 2 ways that gowns are important for infection control.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2C998A"/>
              </a:buClr>
              <a:buSzPts val="1200"/>
              <a:buFont typeface="Wingdings" panose="05000000000000000000" pitchFamily="2" charset="2"/>
              <a:buChar char=""/>
            </a:pPr>
            <a:r>
              <a:rPr lang="en-US" sz="2400" dirty="0">
                <a:effectLst/>
                <a:latin typeface="Merriweather" panose="00000500000000000000" pitchFamily="2" charset="0"/>
                <a:ea typeface="Calibri" panose="020F0502020204030204" pitchFamily="34" charset="0"/>
                <a:cs typeface="Times New Roman" panose="02020603050405020304" pitchFamily="18" charset="0"/>
              </a:rPr>
              <a:t>Differentiate when a gown or gloves are needed as part of an infection prevention and control program.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74F9AED6-78DE-D84A-8E69-9821EB877E75}"/>
              </a:ext>
            </a:extLst>
          </p:cNvPr>
          <p:cNvSpPr>
            <a:spLocks noGrp="1"/>
          </p:cNvSpPr>
          <p:nvPr>
            <p:ph type="title"/>
          </p:nvPr>
        </p:nvSpPr>
        <p:spPr/>
        <p:txBody>
          <a:bodyPr/>
          <a:lstStyle/>
          <a:p>
            <a:r>
              <a:rPr lang="en-US" dirty="0"/>
              <a:t>Learning Objectives</a:t>
            </a:r>
            <a:r>
              <a:rPr lang="en-US" dirty="0">
                <a:effectLst/>
              </a:rPr>
              <a:t> </a:t>
            </a:r>
            <a:endParaRPr lang="en-US" dirty="0"/>
          </a:p>
        </p:txBody>
      </p:sp>
      <p:pic>
        <p:nvPicPr>
          <p:cNvPr id="9" name="Picture 8">
            <a:extLst>
              <a:ext uri="{FF2B5EF4-FFF2-40B4-BE49-F238E27FC236}">
                <a16:creationId xmlns:a16="http://schemas.microsoft.com/office/drawing/2014/main" id="{DB4CE9DC-1AF8-8A57-4D02-C0B1CADBA8CD}"/>
              </a:ext>
            </a:extLst>
          </p:cNvPr>
          <p:cNvPicPr>
            <a:picLocks noChangeAspect="1"/>
          </p:cNvPicPr>
          <p:nvPr/>
        </p:nvPicPr>
        <p:blipFill>
          <a:blip r:embed="rId2"/>
          <a:stretch>
            <a:fillRect/>
          </a:stretch>
        </p:blipFill>
        <p:spPr>
          <a:xfrm>
            <a:off x="578954" y="0"/>
            <a:ext cx="901700" cy="1181100"/>
          </a:xfrm>
          <a:prstGeom prst="rect">
            <a:avLst/>
          </a:prstGeom>
        </p:spPr>
      </p:pic>
    </p:spTree>
    <p:extLst>
      <p:ext uri="{BB962C8B-B14F-4D97-AF65-F5344CB8AC3E}">
        <p14:creationId xmlns:p14="http://schemas.microsoft.com/office/powerpoint/2010/main" val="1728117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D35994-90AD-FF4A-81CC-E7D576186F72}"/>
              </a:ext>
            </a:extLst>
          </p:cNvPr>
          <p:cNvSpPr txBox="1"/>
          <p:nvPr/>
        </p:nvSpPr>
        <p:spPr>
          <a:xfrm>
            <a:off x="745052" y="2431391"/>
            <a:ext cx="1493520" cy="276999"/>
          </a:xfrm>
          <a:prstGeom prst="rect">
            <a:avLst/>
          </a:prstGeom>
          <a:noFill/>
        </p:spPr>
        <p:txBody>
          <a:bodyPr wrap="square" rtlCol="0">
            <a:spAutoFit/>
          </a:bodyPr>
          <a:lstStyle/>
          <a:p>
            <a:pPr algn="ctr"/>
            <a:r>
              <a:rPr lang="en-US" sz="1200" i="1">
                <a:solidFill>
                  <a:srgbClr val="225F92"/>
                </a:solidFill>
              </a:rPr>
              <a:t>Objectives</a:t>
            </a:r>
          </a:p>
        </p:txBody>
      </p:sp>
      <p:sp>
        <p:nvSpPr>
          <p:cNvPr id="10" name="TextBox 9">
            <a:extLst>
              <a:ext uri="{FF2B5EF4-FFF2-40B4-BE49-F238E27FC236}">
                <a16:creationId xmlns:a16="http://schemas.microsoft.com/office/drawing/2014/main" id="{401BD9E5-E8F0-A24E-8799-66B32BFBEAAD}"/>
              </a:ext>
            </a:extLst>
          </p:cNvPr>
          <p:cNvSpPr txBox="1"/>
          <p:nvPr/>
        </p:nvSpPr>
        <p:spPr>
          <a:xfrm>
            <a:off x="2800034" y="2431391"/>
            <a:ext cx="1493520" cy="276999"/>
          </a:xfrm>
          <a:prstGeom prst="rect">
            <a:avLst/>
          </a:prstGeom>
          <a:noFill/>
        </p:spPr>
        <p:txBody>
          <a:bodyPr wrap="square" rtlCol="0">
            <a:spAutoFit/>
          </a:bodyPr>
          <a:lstStyle/>
          <a:p>
            <a:pPr algn="ctr"/>
            <a:r>
              <a:rPr lang="en-US" sz="1200" i="1">
                <a:solidFill>
                  <a:srgbClr val="225F92"/>
                </a:solidFill>
              </a:rPr>
              <a:t>Huddles</a:t>
            </a:r>
          </a:p>
        </p:txBody>
      </p:sp>
      <p:sp>
        <p:nvSpPr>
          <p:cNvPr id="11" name="TextBox 10">
            <a:extLst>
              <a:ext uri="{FF2B5EF4-FFF2-40B4-BE49-F238E27FC236}">
                <a16:creationId xmlns:a16="http://schemas.microsoft.com/office/drawing/2014/main" id="{BE86CE6F-DBC6-2540-BBE9-90D6AFC7006F}"/>
              </a:ext>
            </a:extLst>
          </p:cNvPr>
          <p:cNvSpPr txBox="1"/>
          <p:nvPr/>
        </p:nvSpPr>
        <p:spPr>
          <a:xfrm>
            <a:off x="4855016" y="2431391"/>
            <a:ext cx="1493520" cy="276999"/>
          </a:xfrm>
          <a:prstGeom prst="rect">
            <a:avLst/>
          </a:prstGeom>
          <a:noFill/>
        </p:spPr>
        <p:txBody>
          <a:bodyPr wrap="square" rtlCol="0">
            <a:spAutoFit/>
          </a:bodyPr>
          <a:lstStyle/>
          <a:p>
            <a:pPr algn="ctr"/>
            <a:r>
              <a:rPr lang="en-US" sz="1200" i="1">
                <a:solidFill>
                  <a:srgbClr val="225F92"/>
                </a:solidFill>
              </a:rPr>
              <a:t>Coaching</a:t>
            </a:r>
          </a:p>
        </p:txBody>
      </p:sp>
      <p:sp>
        <p:nvSpPr>
          <p:cNvPr id="12" name="TextBox 11">
            <a:extLst>
              <a:ext uri="{FF2B5EF4-FFF2-40B4-BE49-F238E27FC236}">
                <a16:creationId xmlns:a16="http://schemas.microsoft.com/office/drawing/2014/main" id="{C3DF572D-B253-7C4C-A35C-CB22BBCB5034}"/>
              </a:ext>
            </a:extLst>
          </p:cNvPr>
          <p:cNvSpPr txBox="1"/>
          <p:nvPr/>
        </p:nvSpPr>
        <p:spPr>
          <a:xfrm>
            <a:off x="6909998" y="2431391"/>
            <a:ext cx="1493520" cy="276999"/>
          </a:xfrm>
          <a:prstGeom prst="rect">
            <a:avLst/>
          </a:prstGeom>
          <a:noFill/>
        </p:spPr>
        <p:txBody>
          <a:bodyPr wrap="square" rtlCol="0">
            <a:spAutoFit/>
          </a:bodyPr>
          <a:lstStyle/>
          <a:p>
            <a:pPr algn="ctr"/>
            <a:r>
              <a:rPr lang="en-US" sz="1200" i="1">
                <a:solidFill>
                  <a:srgbClr val="225F92"/>
                </a:solidFill>
              </a:rPr>
              <a:t>PPE</a:t>
            </a:r>
          </a:p>
        </p:txBody>
      </p:sp>
      <p:sp>
        <p:nvSpPr>
          <p:cNvPr id="17" name="TextBox 16">
            <a:extLst>
              <a:ext uri="{FF2B5EF4-FFF2-40B4-BE49-F238E27FC236}">
                <a16:creationId xmlns:a16="http://schemas.microsoft.com/office/drawing/2014/main" id="{4B93E685-657A-1849-BF0A-45D3616294F1}"/>
              </a:ext>
            </a:extLst>
          </p:cNvPr>
          <p:cNvSpPr txBox="1"/>
          <p:nvPr/>
        </p:nvSpPr>
        <p:spPr>
          <a:xfrm>
            <a:off x="554609" y="4205609"/>
            <a:ext cx="1744195" cy="276999"/>
          </a:xfrm>
          <a:prstGeom prst="rect">
            <a:avLst/>
          </a:prstGeom>
          <a:noFill/>
        </p:spPr>
        <p:txBody>
          <a:bodyPr wrap="square" rtlCol="0">
            <a:spAutoFit/>
          </a:bodyPr>
          <a:lstStyle/>
          <a:p>
            <a:pPr algn="ctr"/>
            <a:r>
              <a:rPr lang="en-US" sz="1200" i="1">
                <a:solidFill>
                  <a:srgbClr val="225F92"/>
                </a:solidFill>
              </a:rPr>
              <a:t>Precautions</a:t>
            </a:r>
          </a:p>
        </p:txBody>
      </p:sp>
      <p:sp>
        <p:nvSpPr>
          <p:cNvPr id="18" name="TextBox 17">
            <a:extLst>
              <a:ext uri="{FF2B5EF4-FFF2-40B4-BE49-F238E27FC236}">
                <a16:creationId xmlns:a16="http://schemas.microsoft.com/office/drawing/2014/main" id="{89506315-A11A-C74A-BC7B-BE035ECB453D}"/>
              </a:ext>
            </a:extLst>
          </p:cNvPr>
          <p:cNvSpPr txBox="1"/>
          <p:nvPr/>
        </p:nvSpPr>
        <p:spPr>
          <a:xfrm>
            <a:off x="2876542" y="4113277"/>
            <a:ext cx="1493520" cy="461665"/>
          </a:xfrm>
          <a:prstGeom prst="rect">
            <a:avLst/>
          </a:prstGeom>
          <a:noFill/>
        </p:spPr>
        <p:txBody>
          <a:bodyPr wrap="square" rtlCol="0">
            <a:spAutoFit/>
          </a:bodyPr>
          <a:lstStyle/>
          <a:p>
            <a:pPr algn="ctr"/>
            <a:r>
              <a:rPr lang="en-US" sz="1200" i="1">
                <a:solidFill>
                  <a:srgbClr val="225F92"/>
                </a:solidFill>
              </a:rPr>
              <a:t>Airborne Precautions</a:t>
            </a:r>
          </a:p>
        </p:txBody>
      </p:sp>
      <p:sp>
        <p:nvSpPr>
          <p:cNvPr id="19" name="TextBox 18">
            <a:extLst>
              <a:ext uri="{FF2B5EF4-FFF2-40B4-BE49-F238E27FC236}">
                <a16:creationId xmlns:a16="http://schemas.microsoft.com/office/drawing/2014/main" id="{67EDEFBA-9DB7-0442-9455-7C61D8F88A86}"/>
              </a:ext>
            </a:extLst>
          </p:cNvPr>
          <p:cNvSpPr txBox="1"/>
          <p:nvPr/>
        </p:nvSpPr>
        <p:spPr>
          <a:xfrm>
            <a:off x="9090315" y="4113277"/>
            <a:ext cx="1493520" cy="461665"/>
          </a:xfrm>
          <a:prstGeom prst="rect">
            <a:avLst/>
          </a:prstGeom>
          <a:noFill/>
        </p:spPr>
        <p:txBody>
          <a:bodyPr wrap="square" rtlCol="0">
            <a:spAutoFit/>
          </a:bodyPr>
          <a:lstStyle/>
          <a:p>
            <a:pPr algn="ctr"/>
            <a:r>
              <a:rPr lang="en-US" sz="1200" i="1">
                <a:solidFill>
                  <a:srgbClr val="225F92"/>
                </a:solidFill>
              </a:rPr>
              <a:t>Enhanced Barrier </a:t>
            </a:r>
          </a:p>
          <a:p>
            <a:pPr algn="ctr"/>
            <a:r>
              <a:rPr lang="en-US" sz="1200" i="1">
                <a:solidFill>
                  <a:srgbClr val="225F92"/>
                </a:solidFill>
              </a:rPr>
              <a:t>Precautions</a:t>
            </a:r>
          </a:p>
        </p:txBody>
      </p:sp>
      <p:sp>
        <p:nvSpPr>
          <p:cNvPr id="20" name="TextBox 19">
            <a:extLst>
              <a:ext uri="{FF2B5EF4-FFF2-40B4-BE49-F238E27FC236}">
                <a16:creationId xmlns:a16="http://schemas.microsoft.com/office/drawing/2014/main" id="{95A73BA2-3EC4-6547-A78E-65FB417EF240}"/>
              </a:ext>
            </a:extLst>
          </p:cNvPr>
          <p:cNvSpPr txBox="1"/>
          <p:nvPr/>
        </p:nvSpPr>
        <p:spPr>
          <a:xfrm>
            <a:off x="7019058" y="4113277"/>
            <a:ext cx="1493520" cy="646331"/>
          </a:xfrm>
          <a:prstGeom prst="rect">
            <a:avLst/>
          </a:prstGeom>
          <a:noFill/>
        </p:spPr>
        <p:txBody>
          <a:bodyPr wrap="square" rtlCol="0">
            <a:spAutoFit/>
          </a:bodyPr>
          <a:lstStyle/>
          <a:p>
            <a:pPr algn="ctr"/>
            <a:r>
              <a:rPr lang="en-US" sz="1200" i="1">
                <a:solidFill>
                  <a:srgbClr val="225F92"/>
                </a:solidFill>
              </a:rPr>
              <a:t>Dirty Hands/Contact/</a:t>
            </a:r>
          </a:p>
          <a:p>
            <a:pPr algn="ctr"/>
            <a:r>
              <a:rPr lang="en-US" sz="1200" i="1">
                <a:solidFill>
                  <a:srgbClr val="225F92"/>
                </a:solidFill>
              </a:rPr>
              <a:t>Precautions</a:t>
            </a:r>
          </a:p>
        </p:txBody>
      </p:sp>
      <p:sp>
        <p:nvSpPr>
          <p:cNvPr id="23" name="TextBox 22">
            <a:extLst>
              <a:ext uri="{FF2B5EF4-FFF2-40B4-BE49-F238E27FC236}">
                <a16:creationId xmlns:a16="http://schemas.microsoft.com/office/drawing/2014/main" id="{29B22A35-5C62-EF42-AC16-48273F299C6F}"/>
              </a:ext>
            </a:extLst>
          </p:cNvPr>
          <p:cNvSpPr txBox="1"/>
          <p:nvPr/>
        </p:nvSpPr>
        <p:spPr>
          <a:xfrm>
            <a:off x="793857" y="6159894"/>
            <a:ext cx="1493520" cy="276999"/>
          </a:xfrm>
          <a:prstGeom prst="rect">
            <a:avLst/>
          </a:prstGeom>
          <a:noFill/>
        </p:spPr>
        <p:txBody>
          <a:bodyPr wrap="square" rtlCol="0">
            <a:spAutoFit/>
          </a:bodyPr>
          <a:lstStyle/>
          <a:p>
            <a:pPr algn="ctr"/>
            <a:r>
              <a:rPr lang="en-US" sz="1200" i="1">
                <a:solidFill>
                  <a:srgbClr val="225F92"/>
                </a:solidFill>
              </a:rPr>
              <a:t>Breakout Groups</a:t>
            </a:r>
          </a:p>
        </p:txBody>
      </p:sp>
      <p:sp>
        <p:nvSpPr>
          <p:cNvPr id="24" name="TextBox 23">
            <a:extLst>
              <a:ext uri="{FF2B5EF4-FFF2-40B4-BE49-F238E27FC236}">
                <a16:creationId xmlns:a16="http://schemas.microsoft.com/office/drawing/2014/main" id="{6FE69903-985C-5047-B033-877F75AF24C2}"/>
              </a:ext>
            </a:extLst>
          </p:cNvPr>
          <p:cNvSpPr txBox="1"/>
          <p:nvPr/>
        </p:nvSpPr>
        <p:spPr>
          <a:xfrm>
            <a:off x="4947800" y="4113277"/>
            <a:ext cx="1493520" cy="461665"/>
          </a:xfrm>
          <a:prstGeom prst="rect">
            <a:avLst/>
          </a:prstGeom>
          <a:noFill/>
        </p:spPr>
        <p:txBody>
          <a:bodyPr wrap="square" rtlCol="0">
            <a:spAutoFit/>
          </a:bodyPr>
          <a:lstStyle/>
          <a:p>
            <a:pPr algn="ctr"/>
            <a:r>
              <a:rPr lang="en-US" sz="1200" i="1">
                <a:solidFill>
                  <a:srgbClr val="225F92"/>
                </a:solidFill>
              </a:rPr>
              <a:t>Droplets Precautions</a:t>
            </a:r>
          </a:p>
        </p:txBody>
      </p:sp>
      <p:sp>
        <p:nvSpPr>
          <p:cNvPr id="26" name="TextBox 25">
            <a:extLst>
              <a:ext uri="{FF2B5EF4-FFF2-40B4-BE49-F238E27FC236}">
                <a16:creationId xmlns:a16="http://schemas.microsoft.com/office/drawing/2014/main" id="{8532BFA4-BCF5-B349-9C31-48B86A3EFC12}"/>
              </a:ext>
            </a:extLst>
          </p:cNvPr>
          <p:cNvSpPr txBox="1"/>
          <p:nvPr/>
        </p:nvSpPr>
        <p:spPr>
          <a:xfrm>
            <a:off x="8964978" y="2431391"/>
            <a:ext cx="1744195" cy="276999"/>
          </a:xfrm>
          <a:prstGeom prst="rect">
            <a:avLst/>
          </a:prstGeom>
          <a:noFill/>
        </p:spPr>
        <p:txBody>
          <a:bodyPr wrap="square" rtlCol="0">
            <a:spAutoFit/>
          </a:bodyPr>
          <a:lstStyle/>
          <a:p>
            <a:pPr algn="ctr"/>
            <a:r>
              <a:rPr lang="en-US" sz="1200" i="1">
                <a:solidFill>
                  <a:srgbClr val="225F92"/>
                </a:solidFill>
              </a:rPr>
              <a:t>Key Points</a:t>
            </a:r>
          </a:p>
        </p:txBody>
      </p:sp>
      <p:sp>
        <p:nvSpPr>
          <p:cNvPr id="3" name="TextBox 2">
            <a:extLst>
              <a:ext uri="{FF2B5EF4-FFF2-40B4-BE49-F238E27FC236}">
                <a16:creationId xmlns:a16="http://schemas.microsoft.com/office/drawing/2014/main" id="{F9A89176-DF4D-F71D-19FE-771D66E675FE}"/>
              </a:ext>
            </a:extLst>
          </p:cNvPr>
          <p:cNvSpPr txBox="1"/>
          <p:nvPr/>
        </p:nvSpPr>
        <p:spPr>
          <a:xfrm>
            <a:off x="4943581" y="6159894"/>
            <a:ext cx="1493520" cy="276999"/>
          </a:xfrm>
          <a:prstGeom prst="rect">
            <a:avLst/>
          </a:prstGeom>
          <a:noFill/>
        </p:spPr>
        <p:txBody>
          <a:bodyPr wrap="square" rtlCol="0">
            <a:spAutoFit/>
          </a:bodyPr>
          <a:lstStyle/>
          <a:p>
            <a:pPr algn="ctr"/>
            <a:r>
              <a:rPr lang="en-US" sz="1200" i="1">
                <a:solidFill>
                  <a:srgbClr val="225F92"/>
                </a:solidFill>
              </a:rPr>
              <a:t>Resources</a:t>
            </a:r>
          </a:p>
        </p:txBody>
      </p:sp>
      <p:sp>
        <p:nvSpPr>
          <p:cNvPr id="27" name="TextBox 26">
            <a:extLst>
              <a:ext uri="{FF2B5EF4-FFF2-40B4-BE49-F238E27FC236}">
                <a16:creationId xmlns:a16="http://schemas.microsoft.com/office/drawing/2014/main" id="{BD75869A-E6DB-9E2B-60B5-28303AC92A02}"/>
              </a:ext>
            </a:extLst>
          </p:cNvPr>
          <p:cNvSpPr txBox="1"/>
          <p:nvPr/>
        </p:nvSpPr>
        <p:spPr>
          <a:xfrm>
            <a:off x="7018443" y="6159894"/>
            <a:ext cx="1493520" cy="276999"/>
          </a:xfrm>
          <a:prstGeom prst="rect">
            <a:avLst/>
          </a:prstGeom>
          <a:noFill/>
        </p:spPr>
        <p:txBody>
          <a:bodyPr wrap="square" rtlCol="0">
            <a:spAutoFit/>
          </a:bodyPr>
          <a:lstStyle/>
          <a:p>
            <a:pPr algn="ctr"/>
            <a:r>
              <a:rPr lang="en-US" sz="1200" i="1">
                <a:solidFill>
                  <a:srgbClr val="225F92"/>
                </a:solidFill>
              </a:rPr>
              <a:t>Strategies</a:t>
            </a:r>
          </a:p>
        </p:txBody>
      </p:sp>
      <p:sp>
        <p:nvSpPr>
          <p:cNvPr id="28" name="TextBox 27">
            <a:extLst>
              <a:ext uri="{FF2B5EF4-FFF2-40B4-BE49-F238E27FC236}">
                <a16:creationId xmlns:a16="http://schemas.microsoft.com/office/drawing/2014/main" id="{852D3116-A7C4-590E-E30D-A9359E937EB7}"/>
              </a:ext>
            </a:extLst>
          </p:cNvPr>
          <p:cNvSpPr txBox="1"/>
          <p:nvPr/>
        </p:nvSpPr>
        <p:spPr>
          <a:xfrm>
            <a:off x="9090315" y="6159894"/>
            <a:ext cx="1493520" cy="276999"/>
          </a:xfrm>
          <a:prstGeom prst="rect">
            <a:avLst/>
          </a:prstGeom>
          <a:noFill/>
        </p:spPr>
        <p:txBody>
          <a:bodyPr wrap="square" rtlCol="0">
            <a:spAutoFit/>
          </a:bodyPr>
          <a:lstStyle/>
          <a:p>
            <a:pPr algn="ctr"/>
            <a:r>
              <a:rPr lang="en-US" sz="1200" i="1">
                <a:solidFill>
                  <a:srgbClr val="225F92"/>
                </a:solidFill>
              </a:rPr>
              <a:t>Introduction</a:t>
            </a:r>
          </a:p>
        </p:txBody>
      </p:sp>
      <p:sp>
        <p:nvSpPr>
          <p:cNvPr id="29" name="TextBox 28">
            <a:extLst>
              <a:ext uri="{FF2B5EF4-FFF2-40B4-BE49-F238E27FC236}">
                <a16:creationId xmlns:a16="http://schemas.microsoft.com/office/drawing/2014/main" id="{053AF983-F672-D65C-705D-DEFEF687DCB2}"/>
              </a:ext>
            </a:extLst>
          </p:cNvPr>
          <p:cNvSpPr txBox="1"/>
          <p:nvPr/>
        </p:nvSpPr>
        <p:spPr>
          <a:xfrm>
            <a:off x="2868719" y="6159894"/>
            <a:ext cx="1493520" cy="276999"/>
          </a:xfrm>
          <a:prstGeom prst="rect">
            <a:avLst/>
          </a:prstGeom>
          <a:noFill/>
        </p:spPr>
        <p:txBody>
          <a:bodyPr wrap="square" rtlCol="0">
            <a:spAutoFit/>
          </a:bodyPr>
          <a:lstStyle/>
          <a:p>
            <a:pPr algn="ctr"/>
            <a:r>
              <a:rPr lang="en-US" sz="1200" i="1">
                <a:solidFill>
                  <a:srgbClr val="225F92"/>
                </a:solidFill>
              </a:rPr>
              <a:t>Homework</a:t>
            </a:r>
          </a:p>
        </p:txBody>
      </p:sp>
      <p:pic>
        <p:nvPicPr>
          <p:cNvPr id="46" name="Picture 45">
            <a:extLst>
              <a:ext uri="{FF2B5EF4-FFF2-40B4-BE49-F238E27FC236}">
                <a16:creationId xmlns:a16="http://schemas.microsoft.com/office/drawing/2014/main" id="{65099325-888C-439B-063E-DBFF9F76D182}"/>
              </a:ext>
            </a:extLst>
          </p:cNvPr>
          <p:cNvPicPr>
            <a:picLocks noChangeAspect="1"/>
          </p:cNvPicPr>
          <p:nvPr/>
        </p:nvPicPr>
        <p:blipFill>
          <a:blip r:embed="rId2"/>
          <a:stretch>
            <a:fillRect/>
          </a:stretch>
        </p:blipFill>
        <p:spPr>
          <a:xfrm>
            <a:off x="9350273" y="1080450"/>
            <a:ext cx="1358900" cy="889000"/>
          </a:xfrm>
          <a:prstGeom prst="rect">
            <a:avLst/>
          </a:prstGeom>
        </p:spPr>
      </p:pic>
      <p:pic>
        <p:nvPicPr>
          <p:cNvPr id="2" name="Picture 1">
            <a:extLst>
              <a:ext uri="{FF2B5EF4-FFF2-40B4-BE49-F238E27FC236}">
                <a16:creationId xmlns:a16="http://schemas.microsoft.com/office/drawing/2014/main" id="{0E6BAB09-7864-0D4F-0F8A-6566C00CF72E}"/>
              </a:ext>
            </a:extLst>
          </p:cNvPr>
          <p:cNvPicPr>
            <a:picLocks noChangeAspect="1"/>
          </p:cNvPicPr>
          <p:nvPr/>
        </p:nvPicPr>
        <p:blipFill>
          <a:blip r:embed="rId3"/>
          <a:stretch>
            <a:fillRect/>
          </a:stretch>
        </p:blipFill>
        <p:spPr>
          <a:xfrm>
            <a:off x="9360256" y="1166169"/>
            <a:ext cx="1358900" cy="889000"/>
          </a:xfrm>
          <a:prstGeom prst="rect">
            <a:avLst/>
          </a:prstGeom>
        </p:spPr>
      </p:pic>
      <p:pic>
        <p:nvPicPr>
          <p:cNvPr id="5" name="Picture 4">
            <a:extLst>
              <a:ext uri="{FF2B5EF4-FFF2-40B4-BE49-F238E27FC236}">
                <a16:creationId xmlns:a16="http://schemas.microsoft.com/office/drawing/2014/main" id="{BFE70C5E-E8C0-983B-34C8-D81B309064D8}"/>
              </a:ext>
            </a:extLst>
          </p:cNvPr>
          <p:cNvPicPr>
            <a:picLocks noChangeAspect="1"/>
          </p:cNvPicPr>
          <p:nvPr/>
        </p:nvPicPr>
        <p:blipFill>
          <a:blip r:embed="rId4"/>
          <a:stretch>
            <a:fillRect/>
          </a:stretch>
        </p:blipFill>
        <p:spPr>
          <a:xfrm>
            <a:off x="7123358" y="1227298"/>
            <a:ext cx="1066800" cy="1003300"/>
          </a:xfrm>
          <a:prstGeom prst="rect">
            <a:avLst/>
          </a:prstGeom>
        </p:spPr>
      </p:pic>
      <p:pic>
        <p:nvPicPr>
          <p:cNvPr id="6" name="Picture 5">
            <a:extLst>
              <a:ext uri="{FF2B5EF4-FFF2-40B4-BE49-F238E27FC236}">
                <a16:creationId xmlns:a16="http://schemas.microsoft.com/office/drawing/2014/main" id="{9AAC0E0D-F1DB-5423-5C65-26E5096DAACE}"/>
              </a:ext>
            </a:extLst>
          </p:cNvPr>
          <p:cNvPicPr>
            <a:picLocks noChangeAspect="1"/>
          </p:cNvPicPr>
          <p:nvPr/>
        </p:nvPicPr>
        <p:blipFill>
          <a:blip r:embed="rId5"/>
          <a:stretch>
            <a:fillRect/>
          </a:stretch>
        </p:blipFill>
        <p:spPr>
          <a:xfrm>
            <a:off x="5068643" y="1170148"/>
            <a:ext cx="1130300" cy="1117600"/>
          </a:xfrm>
          <a:prstGeom prst="rect">
            <a:avLst/>
          </a:prstGeom>
        </p:spPr>
      </p:pic>
      <p:pic>
        <p:nvPicPr>
          <p:cNvPr id="7" name="Picture 6">
            <a:extLst>
              <a:ext uri="{FF2B5EF4-FFF2-40B4-BE49-F238E27FC236}">
                <a16:creationId xmlns:a16="http://schemas.microsoft.com/office/drawing/2014/main" id="{23C0710B-88FD-71E3-D452-D060555D72C9}"/>
              </a:ext>
            </a:extLst>
          </p:cNvPr>
          <p:cNvPicPr>
            <a:picLocks noChangeAspect="1"/>
          </p:cNvPicPr>
          <p:nvPr/>
        </p:nvPicPr>
        <p:blipFill>
          <a:blip r:embed="rId6"/>
          <a:stretch>
            <a:fillRect/>
          </a:stretch>
        </p:blipFill>
        <p:spPr>
          <a:xfrm>
            <a:off x="3051494" y="1151098"/>
            <a:ext cx="990600" cy="1155700"/>
          </a:xfrm>
          <a:prstGeom prst="rect">
            <a:avLst/>
          </a:prstGeom>
        </p:spPr>
      </p:pic>
      <p:pic>
        <p:nvPicPr>
          <p:cNvPr id="8" name="Picture 7">
            <a:extLst>
              <a:ext uri="{FF2B5EF4-FFF2-40B4-BE49-F238E27FC236}">
                <a16:creationId xmlns:a16="http://schemas.microsoft.com/office/drawing/2014/main" id="{A613291E-0CE1-AE2C-E6D3-9EB9A02BAFCD}"/>
              </a:ext>
            </a:extLst>
          </p:cNvPr>
          <p:cNvPicPr>
            <a:picLocks noChangeAspect="1"/>
          </p:cNvPicPr>
          <p:nvPr/>
        </p:nvPicPr>
        <p:blipFill>
          <a:blip r:embed="rId7"/>
          <a:stretch>
            <a:fillRect/>
          </a:stretch>
        </p:blipFill>
        <p:spPr>
          <a:xfrm>
            <a:off x="975856" y="1092232"/>
            <a:ext cx="901700" cy="1181100"/>
          </a:xfrm>
          <a:prstGeom prst="rect">
            <a:avLst/>
          </a:prstGeom>
        </p:spPr>
      </p:pic>
      <p:pic>
        <p:nvPicPr>
          <p:cNvPr id="13" name="Picture 12">
            <a:extLst>
              <a:ext uri="{FF2B5EF4-FFF2-40B4-BE49-F238E27FC236}">
                <a16:creationId xmlns:a16="http://schemas.microsoft.com/office/drawing/2014/main" id="{A387682C-4DA3-F795-5C56-DA242C0498E3}"/>
              </a:ext>
            </a:extLst>
          </p:cNvPr>
          <p:cNvPicPr>
            <a:picLocks noChangeAspect="1"/>
          </p:cNvPicPr>
          <p:nvPr/>
        </p:nvPicPr>
        <p:blipFill>
          <a:blip r:embed="rId8"/>
          <a:stretch>
            <a:fillRect/>
          </a:stretch>
        </p:blipFill>
        <p:spPr>
          <a:xfrm>
            <a:off x="875862" y="2876550"/>
            <a:ext cx="1231900" cy="1104900"/>
          </a:xfrm>
          <a:prstGeom prst="rect">
            <a:avLst/>
          </a:prstGeom>
        </p:spPr>
      </p:pic>
      <p:pic>
        <p:nvPicPr>
          <p:cNvPr id="14" name="Picture 13">
            <a:extLst>
              <a:ext uri="{FF2B5EF4-FFF2-40B4-BE49-F238E27FC236}">
                <a16:creationId xmlns:a16="http://schemas.microsoft.com/office/drawing/2014/main" id="{7F9977D7-1E77-8B4C-C6A5-3518CAFC9277}"/>
              </a:ext>
            </a:extLst>
          </p:cNvPr>
          <p:cNvPicPr>
            <a:picLocks noChangeAspect="1"/>
          </p:cNvPicPr>
          <p:nvPr/>
        </p:nvPicPr>
        <p:blipFill>
          <a:blip r:embed="rId9"/>
          <a:stretch>
            <a:fillRect/>
          </a:stretch>
        </p:blipFill>
        <p:spPr>
          <a:xfrm>
            <a:off x="3007352" y="2876550"/>
            <a:ext cx="1231900" cy="1104900"/>
          </a:xfrm>
          <a:prstGeom prst="rect">
            <a:avLst/>
          </a:prstGeom>
        </p:spPr>
      </p:pic>
      <p:pic>
        <p:nvPicPr>
          <p:cNvPr id="15" name="Picture 14">
            <a:extLst>
              <a:ext uri="{FF2B5EF4-FFF2-40B4-BE49-F238E27FC236}">
                <a16:creationId xmlns:a16="http://schemas.microsoft.com/office/drawing/2014/main" id="{9ECA2942-8D48-4C1E-3D0A-AC9955166828}"/>
              </a:ext>
            </a:extLst>
          </p:cNvPr>
          <p:cNvPicPr>
            <a:picLocks noChangeAspect="1"/>
          </p:cNvPicPr>
          <p:nvPr/>
        </p:nvPicPr>
        <p:blipFill>
          <a:blip r:embed="rId10"/>
          <a:stretch>
            <a:fillRect/>
          </a:stretch>
        </p:blipFill>
        <p:spPr>
          <a:xfrm>
            <a:off x="5074391" y="2876550"/>
            <a:ext cx="1231900" cy="1104900"/>
          </a:xfrm>
          <a:prstGeom prst="rect">
            <a:avLst/>
          </a:prstGeom>
        </p:spPr>
      </p:pic>
      <p:pic>
        <p:nvPicPr>
          <p:cNvPr id="16" name="Picture 15">
            <a:extLst>
              <a:ext uri="{FF2B5EF4-FFF2-40B4-BE49-F238E27FC236}">
                <a16:creationId xmlns:a16="http://schemas.microsoft.com/office/drawing/2014/main" id="{C83E1134-A2BD-2CE8-3D23-8F373F703E95}"/>
              </a:ext>
            </a:extLst>
          </p:cNvPr>
          <p:cNvPicPr>
            <a:picLocks noChangeAspect="1"/>
          </p:cNvPicPr>
          <p:nvPr/>
        </p:nvPicPr>
        <p:blipFill>
          <a:blip r:embed="rId11"/>
          <a:stretch>
            <a:fillRect/>
          </a:stretch>
        </p:blipFill>
        <p:spPr>
          <a:xfrm>
            <a:off x="7171618" y="2876550"/>
            <a:ext cx="1231900" cy="1104900"/>
          </a:xfrm>
          <a:prstGeom prst="rect">
            <a:avLst/>
          </a:prstGeom>
        </p:spPr>
      </p:pic>
      <p:pic>
        <p:nvPicPr>
          <p:cNvPr id="21" name="Picture 20">
            <a:extLst>
              <a:ext uri="{FF2B5EF4-FFF2-40B4-BE49-F238E27FC236}">
                <a16:creationId xmlns:a16="http://schemas.microsoft.com/office/drawing/2014/main" id="{7376132D-5180-48DF-094F-6BF24BECB2C6}"/>
              </a:ext>
            </a:extLst>
          </p:cNvPr>
          <p:cNvPicPr>
            <a:picLocks noChangeAspect="1"/>
          </p:cNvPicPr>
          <p:nvPr/>
        </p:nvPicPr>
        <p:blipFill>
          <a:blip r:embed="rId12"/>
          <a:stretch>
            <a:fillRect/>
          </a:stretch>
        </p:blipFill>
        <p:spPr>
          <a:xfrm>
            <a:off x="9221125" y="2876550"/>
            <a:ext cx="1231900" cy="1104900"/>
          </a:xfrm>
          <a:prstGeom prst="rect">
            <a:avLst/>
          </a:prstGeom>
        </p:spPr>
      </p:pic>
      <p:pic>
        <p:nvPicPr>
          <p:cNvPr id="22" name="Picture 21">
            <a:extLst>
              <a:ext uri="{FF2B5EF4-FFF2-40B4-BE49-F238E27FC236}">
                <a16:creationId xmlns:a16="http://schemas.microsoft.com/office/drawing/2014/main" id="{078310DE-407B-5ED0-A450-AA8B0DEBBFFE}"/>
              </a:ext>
            </a:extLst>
          </p:cNvPr>
          <p:cNvPicPr>
            <a:picLocks noChangeAspect="1"/>
          </p:cNvPicPr>
          <p:nvPr/>
        </p:nvPicPr>
        <p:blipFill>
          <a:blip r:embed="rId13"/>
          <a:stretch>
            <a:fillRect/>
          </a:stretch>
        </p:blipFill>
        <p:spPr>
          <a:xfrm>
            <a:off x="726415" y="4759608"/>
            <a:ext cx="1358900" cy="1308100"/>
          </a:xfrm>
          <a:prstGeom prst="rect">
            <a:avLst/>
          </a:prstGeom>
        </p:spPr>
      </p:pic>
      <p:pic>
        <p:nvPicPr>
          <p:cNvPr id="25" name="Picture 24">
            <a:extLst>
              <a:ext uri="{FF2B5EF4-FFF2-40B4-BE49-F238E27FC236}">
                <a16:creationId xmlns:a16="http://schemas.microsoft.com/office/drawing/2014/main" id="{DF4D3348-8669-4F04-7BB2-1E90255705B9}"/>
              </a:ext>
            </a:extLst>
          </p:cNvPr>
          <p:cNvPicPr>
            <a:picLocks noChangeAspect="1"/>
          </p:cNvPicPr>
          <p:nvPr/>
        </p:nvPicPr>
        <p:blipFill>
          <a:blip r:embed="rId14"/>
          <a:stretch>
            <a:fillRect/>
          </a:stretch>
        </p:blipFill>
        <p:spPr>
          <a:xfrm>
            <a:off x="3088429" y="4881803"/>
            <a:ext cx="1054100" cy="1143000"/>
          </a:xfrm>
          <a:prstGeom prst="rect">
            <a:avLst/>
          </a:prstGeom>
        </p:spPr>
      </p:pic>
      <p:pic>
        <p:nvPicPr>
          <p:cNvPr id="30" name="Picture 29">
            <a:extLst>
              <a:ext uri="{FF2B5EF4-FFF2-40B4-BE49-F238E27FC236}">
                <a16:creationId xmlns:a16="http://schemas.microsoft.com/office/drawing/2014/main" id="{2607F5D6-DE0A-F636-5DF6-979B7C8BDB76}"/>
              </a:ext>
            </a:extLst>
          </p:cNvPr>
          <p:cNvPicPr>
            <a:picLocks noChangeAspect="1"/>
          </p:cNvPicPr>
          <p:nvPr/>
        </p:nvPicPr>
        <p:blipFill>
          <a:blip r:embed="rId15"/>
          <a:stretch>
            <a:fillRect/>
          </a:stretch>
        </p:blipFill>
        <p:spPr>
          <a:xfrm>
            <a:off x="5309341" y="4938953"/>
            <a:ext cx="762000" cy="1028700"/>
          </a:xfrm>
          <a:prstGeom prst="rect">
            <a:avLst/>
          </a:prstGeom>
        </p:spPr>
      </p:pic>
      <p:pic>
        <p:nvPicPr>
          <p:cNvPr id="31" name="Picture 30">
            <a:extLst>
              <a:ext uri="{FF2B5EF4-FFF2-40B4-BE49-F238E27FC236}">
                <a16:creationId xmlns:a16="http://schemas.microsoft.com/office/drawing/2014/main" id="{43860BB5-5CC6-40F0-C13C-72EE4CB5A216}"/>
              </a:ext>
            </a:extLst>
          </p:cNvPr>
          <p:cNvPicPr>
            <a:picLocks noChangeAspect="1"/>
          </p:cNvPicPr>
          <p:nvPr/>
        </p:nvPicPr>
        <p:blipFill>
          <a:blip r:embed="rId16"/>
          <a:stretch>
            <a:fillRect/>
          </a:stretch>
        </p:blipFill>
        <p:spPr>
          <a:xfrm>
            <a:off x="7342981" y="4896960"/>
            <a:ext cx="863600" cy="1130300"/>
          </a:xfrm>
          <a:prstGeom prst="rect">
            <a:avLst/>
          </a:prstGeom>
        </p:spPr>
      </p:pic>
      <p:pic>
        <p:nvPicPr>
          <p:cNvPr id="32" name="Picture 31">
            <a:extLst>
              <a:ext uri="{FF2B5EF4-FFF2-40B4-BE49-F238E27FC236}">
                <a16:creationId xmlns:a16="http://schemas.microsoft.com/office/drawing/2014/main" id="{F0CD5B6E-E94B-E8FC-28A4-E9F9347C3A99}"/>
              </a:ext>
            </a:extLst>
          </p:cNvPr>
          <p:cNvPicPr>
            <a:picLocks noChangeAspect="1"/>
          </p:cNvPicPr>
          <p:nvPr/>
        </p:nvPicPr>
        <p:blipFill>
          <a:blip r:embed="rId17"/>
          <a:stretch>
            <a:fillRect/>
          </a:stretch>
        </p:blipFill>
        <p:spPr>
          <a:xfrm>
            <a:off x="9221125" y="4951106"/>
            <a:ext cx="1219200" cy="952500"/>
          </a:xfrm>
          <a:prstGeom prst="rect">
            <a:avLst/>
          </a:prstGeom>
        </p:spPr>
      </p:pic>
    </p:spTree>
    <p:extLst>
      <p:ext uri="{BB962C8B-B14F-4D97-AF65-F5344CB8AC3E}">
        <p14:creationId xmlns:p14="http://schemas.microsoft.com/office/powerpoint/2010/main" val="390271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9EC7C09-E35E-F643-9305-B06B8046A5DB}"/>
              </a:ext>
            </a:extLst>
          </p:cNvPr>
          <p:cNvSpPr>
            <a:spLocks noGrp="1"/>
          </p:cNvSpPr>
          <p:nvPr>
            <p:ph idx="1"/>
          </p:nvPr>
        </p:nvSpPr>
        <p:spPr>
          <a:xfrm>
            <a:off x="838200" y="1423359"/>
            <a:ext cx="10642600" cy="4493886"/>
          </a:xfrm>
        </p:spPr>
        <p:txBody>
          <a:bodyPr/>
          <a:lstStyle/>
          <a:p>
            <a:pPr marL="342900" marR="0" lvl="0" indent="-342900">
              <a:lnSpc>
                <a:spcPct val="107000"/>
              </a:lnSpc>
              <a:spcBef>
                <a:spcPts val="0"/>
              </a:spcBef>
              <a:spcAft>
                <a:spcPts val="0"/>
              </a:spcAft>
              <a:buClr>
                <a:srgbClr val="2C998A"/>
              </a:buClr>
              <a:buSzPts val="1200"/>
              <a:buFont typeface="Wingdings" panose="05000000000000000000" pitchFamily="2" charset="2"/>
              <a:buChar char=""/>
            </a:pPr>
            <a:r>
              <a:rPr lang="en-US" sz="2000" dirty="0">
                <a:effectLst/>
                <a:latin typeface="Merriweather" panose="00000500000000000000" pitchFamily="2" charset="0"/>
                <a:ea typeface="Calibri" panose="020F0502020204030204" pitchFamily="34" charset="0"/>
                <a:cs typeface="Times New Roman" panose="02020603050405020304" pitchFamily="18" charset="0"/>
              </a:rPr>
              <a:t>Wearing gloves is important to cover breaks and cracks in your skin that allow germs to penetrate the skin.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2C998A"/>
              </a:buClr>
              <a:buSzPts val="1200"/>
              <a:buFont typeface="Wingdings" panose="05000000000000000000" pitchFamily="2" charset="2"/>
              <a:buChar char=""/>
            </a:pPr>
            <a:r>
              <a:rPr lang="en-US" sz="2000" dirty="0">
                <a:effectLst/>
                <a:latin typeface="Merriweather" panose="00000500000000000000" pitchFamily="2" charset="0"/>
                <a:ea typeface="Calibri" panose="020F0502020204030204" pitchFamily="34" charset="0"/>
                <a:cs typeface="Times New Roman" panose="02020603050405020304" pitchFamily="18" charset="0"/>
              </a:rPr>
              <a:t>Gloves help stop germs from spreading place to place via your hands.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2C998A"/>
              </a:buClr>
              <a:buSzPts val="1200"/>
              <a:buFont typeface="Wingdings" panose="05000000000000000000" pitchFamily="2" charset="2"/>
              <a:buChar char=""/>
            </a:pPr>
            <a:r>
              <a:rPr lang="en-US" sz="2000" dirty="0">
                <a:effectLst/>
                <a:latin typeface="Merriweather" panose="00000500000000000000" pitchFamily="2" charset="0"/>
                <a:ea typeface="Calibri" panose="020F0502020204030204" pitchFamily="34" charset="0"/>
                <a:cs typeface="Times New Roman" panose="02020603050405020304" pitchFamily="18" charset="0"/>
              </a:rPr>
              <a:t>Gowns protect you by keeping germs off your clothes.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2C998A"/>
              </a:buClr>
              <a:buSzPts val="1200"/>
              <a:buFont typeface="Wingdings" panose="05000000000000000000" pitchFamily="2" charset="2"/>
              <a:buChar char=""/>
            </a:pPr>
            <a:r>
              <a:rPr lang="en-US" sz="2000" dirty="0">
                <a:effectLst/>
                <a:latin typeface="Merriweather" panose="00000500000000000000" pitchFamily="2" charset="0"/>
                <a:ea typeface="Calibri" panose="020F0502020204030204" pitchFamily="34" charset="0"/>
                <a:cs typeface="Times New Roman" panose="02020603050405020304" pitchFamily="18" charset="0"/>
              </a:rPr>
              <a:t>Gowns keep you from spreading germs around the facility and to other people.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2C998A"/>
              </a:buClr>
              <a:buSzPts val="1200"/>
              <a:buFont typeface="Wingdings" panose="05000000000000000000" pitchFamily="2" charset="2"/>
              <a:buChar char=""/>
            </a:pPr>
            <a:r>
              <a:rPr lang="en-US" sz="2000" dirty="0">
                <a:effectLst/>
                <a:latin typeface="Merriweather" panose="00000500000000000000" pitchFamily="2" charset="0"/>
                <a:ea typeface="Calibri" panose="020F0502020204030204" pitchFamily="34" charset="0"/>
                <a:cs typeface="Times New Roman" panose="02020603050405020304" pitchFamily="18" charset="0"/>
              </a:rPr>
              <a:t>Double gloves or gowns is NOT recommended by the CDC.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2C998A"/>
              </a:buClr>
              <a:buSzPts val="1200"/>
              <a:buFont typeface="Wingdings" panose="05000000000000000000" pitchFamily="2" charset="2"/>
              <a:buChar char=""/>
            </a:pPr>
            <a:r>
              <a:rPr lang="en-US" sz="2000" dirty="0">
                <a:effectLst/>
                <a:latin typeface="Merriweather" panose="00000500000000000000" pitchFamily="2" charset="0"/>
                <a:ea typeface="Calibri" panose="020F0502020204030204" pitchFamily="34" charset="0"/>
                <a:cs typeface="Times New Roman" panose="02020603050405020304" pitchFamily="18" charset="0"/>
              </a:rPr>
              <a:t>Gowns and gloves are necessary as part of Enhanced Barrier Precautions, Contact Precautions or when providing resident care could put you in contact with blood or body fluids.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10" name="Title 9">
            <a:extLst>
              <a:ext uri="{FF2B5EF4-FFF2-40B4-BE49-F238E27FC236}">
                <a16:creationId xmlns:a16="http://schemas.microsoft.com/office/drawing/2014/main" id="{5D5B42FB-01AE-374A-A878-4FE32D26AA9D}"/>
              </a:ext>
            </a:extLst>
          </p:cNvPr>
          <p:cNvSpPr>
            <a:spLocks noGrp="1"/>
          </p:cNvSpPr>
          <p:nvPr>
            <p:ph type="title"/>
          </p:nvPr>
        </p:nvSpPr>
        <p:spPr/>
        <p:txBody>
          <a:bodyPr/>
          <a:lstStyle/>
          <a:p>
            <a:r>
              <a:rPr lang="en-US" dirty="0"/>
              <a:t>Key Points </a:t>
            </a:r>
          </a:p>
        </p:txBody>
      </p:sp>
      <p:pic>
        <p:nvPicPr>
          <p:cNvPr id="3" name="Picture 2">
            <a:extLst>
              <a:ext uri="{FF2B5EF4-FFF2-40B4-BE49-F238E27FC236}">
                <a16:creationId xmlns:a16="http://schemas.microsoft.com/office/drawing/2014/main" id="{9F98C1AF-4DF5-D650-C21F-F30E0B9338CF}"/>
              </a:ext>
            </a:extLst>
          </p:cNvPr>
          <p:cNvPicPr>
            <a:picLocks noChangeAspect="1"/>
          </p:cNvPicPr>
          <p:nvPr/>
        </p:nvPicPr>
        <p:blipFill>
          <a:blip r:embed="rId3"/>
          <a:stretch>
            <a:fillRect/>
          </a:stretch>
        </p:blipFill>
        <p:spPr>
          <a:xfrm>
            <a:off x="350652" y="117080"/>
            <a:ext cx="1358900" cy="889000"/>
          </a:xfrm>
          <a:prstGeom prst="rect">
            <a:avLst/>
          </a:prstGeom>
        </p:spPr>
      </p:pic>
    </p:spTree>
    <p:extLst>
      <p:ext uri="{BB962C8B-B14F-4D97-AF65-F5344CB8AC3E}">
        <p14:creationId xmlns:p14="http://schemas.microsoft.com/office/powerpoint/2010/main" val="343812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D4F01E-1EB1-512D-FC0E-9BA720A9BBCC}"/>
              </a:ext>
            </a:extLst>
          </p:cNvPr>
          <p:cNvSpPr>
            <a:spLocks noGrp="1"/>
          </p:cNvSpPr>
          <p:nvPr>
            <p:ph idx="1"/>
          </p:nvPr>
        </p:nvSpPr>
        <p:spPr/>
        <p:txBody>
          <a:bodyPr>
            <a:normAutofit/>
          </a:bodyPr>
          <a:lstStyle/>
          <a:p>
            <a:pPr marL="0" indent="0">
              <a:buNone/>
            </a:pPr>
            <a:r>
              <a:rPr lang="en-US" sz="1800" dirty="0"/>
              <a:t>Previously we discussed masks and eyewear and asked you to determine what the level of understanding of your shift coaches was on when masks and  eyewear may be required in your facility. </a:t>
            </a:r>
          </a:p>
          <a:p>
            <a:pPr marL="0" indent="0">
              <a:buNone/>
            </a:pPr>
            <a:r>
              <a:rPr lang="en-US" sz="1800" dirty="0"/>
              <a:t>What would you describe that level as?</a:t>
            </a:r>
          </a:p>
          <a:p>
            <a:pPr marL="342900" indent="-342900">
              <a:buFont typeface="+mj-lt"/>
              <a:buAutoNum type="alphaUcPeriod"/>
            </a:pPr>
            <a:r>
              <a:rPr lang="en-US" sz="1800" dirty="0"/>
              <a:t>Great</a:t>
            </a:r>
          </a:p>
          <a:p>
            <a:pPr marL="342900" indent="-342900">
              <a:buFont typeface="+mj-lt"/>
              <a:buAutoNum type="alphaUcPeriod"/>
            </a:pPr>
            <a:r>
              <a:rPr lang="en-US" sz="1800" dirty="0"/>
              <a:t>OK</a:t>
            </a:r>
          </a:p>
          <a:p>
            <a:pPr marL="342900" indent="-342900">
              <a:buFont typeface="+mj-lt"/>
              <a:buAutoNum type="alphaUcPeriod"/>
            </a:pPr>
            <a:r>
              <a:rPr lang="en-US" sz="1800" dirty="0"/>
              <a:t>Needs work and I’ve already provided education</a:t>
            </a:r>
          </a:p>
          <a:p>
            <a:pPr marL="342900" indent="-342900">
              <a:buFont typeface="+mj-lt"/>
              <a:buAutoNum type="alphaUcPeriod"/>
            </a:pPr>
            <a:r>
              <a:rPr lang="en-US" sz="1800" dirty="0"/>
              <a:t>Needs work and I haven’t been able </a:t>
            </a:r>
            <a:r>
              <a:rPr lang="en-US" sz="1800"/>
              <a:t>to address it yet</a:t>
            </a:r>
            <a:endParaRPr lang="en-US" sz="1800" dirty="0"/>
          </a:p>
        </p:txBody>
      </p:sp>
      <p:sp>
        <p:nvSpPr>
          <p:cNvPr id="3" name="Title 2">
            <a:extLst>
              <a:ext uri="{FF2B5EF4-FFF2-40B4-BE49-F238E27FC236}">
                <a16:creationId xmlns:a16="http://schemas.microsoft.com/office/drawing/2014/main" id="{878B91FC-AE8D-637D-C6BF-E0942D4B7265}"/>
              </a:ext>
            </a:extLst>
          </p:cNvPr>
          <p:cNvSpPr>
            <a:spLocks noGrp="1"/>
          </p:cNvSpPr>
          <p:nvPr>
            <p:ph type="title"/>
          </p:nvPr>
        </p:nvSpPr>
        <p:spPr>
          <a:xfrm>
            <a:off x="564777" y="365125"/>
            <a:ext cx="10916024" cy="575631"/>
          </a:xfrm>
        </p:spPr>
        <p:txBody>
          <a:bodyPr/>
          <a:lstStyle/>
          <a:p>
            <a:r>
              <a:rPr lang="en-US" dirty="0"/>
              <a:t> Question</a:t>
            </a:r>
          </a:p>
        </p:txBody>
      </p:sp>
    </p:spTree>
    <p:extLst>
      <p:ext uri="{BB962C8B-B14F-4D97-AF65-F5344CB8AC3E}">
        <p14:creationId xmlns:p14="http://schemas.microsoft.com/office/powerpoint/2010/main" val="341132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12ECC3-4285-345A-DD90-0900D05CEB6E}"/>
              </a:ext>
            </a:extLst>
          </p:cNvPr>
          <p:cNvSpPr>
            <a:spLocks noGrp="1"/>
          </p:cNvSpPr>
          <p:nvPr>
            <p:ph sz="half" idx="1"/>
          </p:nvPr>
        </p:nvSpPr>
        <p:spPr>
          <a:xfrm>
            <a:off x="838200" y="2057400"/>
            <a:ext cx="5181600" cy="3784410"/>
          </a:xfrm>
        </p:spPr>
        <p:txBody>
          <a:bodyPr>
            <a:normAutofit/>
          </a:bodyPr>
          <a:lstStyle/>
          <a:p>
            <a:pPr marL="0" indent="0">
              <a:buNone/>
            </a:pPr>
            <a:r>
              <a:rPr lang="en-US" sz="1800" dirty="0"/>
              <a:t>You and your shift coach are making rounds when one of your best CNA’s, Mr. Powell, was observed providing care to roommates. He wore gloves while helping with the bathroom needs of Mrs. Jones and properly disposed of his gloves but didn’t wash his hands after doing so. He then proceeded to provide oral care for Mrs. Smith.</a:t>
            </a:r>
          </a:p>
        </p:txBody>
      </p:sp>
      <p:pic>
        <p:nvPicPr>
          <p:cNvPr id="7" name="Content Placeholder 6" descr="Person wearing a blue glove holding a hand">
            <a:extLst>
              <a:ext uri="{FF2B5EF4-FFF2-40B4-BE49-F238E27FC236}">
                <a16:creationId xmlns:a16="http://schemas.microsoft.com/office/drawing/2014/main" id="{F0707D7B-633D-91F9-F2F6-3308A2A16073}"/>
              </a:ext>
            </a:extLst>
          </p:cNvPr>
          <p:cNvPicPr>
            <a:picLocks noGrp="1" noChangeAspect="1"/>
          </p:cNvPicPr>
          <p:nvPr>
            <p:ph sz="half" idx="2"/>
          </p:nvPr>
        </p:nvPicPr>
        <p:blipFill rotWithShape="1">
          <a:blip r:embed="rId3"/>
          <a:srcRect l="11976" r="8537" b="-1"/>
          <a:stretch/>
        </p:blipFill>
        <p:spPr>
          <a:xfrm>
            <a:off x="6172200" y="1490472"/>
            <a:ext cx="5181600" cy="4351338"/>
          </a:xfrm>
          <a:noFill/>
        </p:spPr>
      </p:pic>
      <p:sp>
        <p:nvSpPr>
          <p:cNvPr id="3" name="Title 2">
            <a:extLst>
              <a:ext uri="{FF2B5EF4-FFF2-40B4-BE49-F238E27FC236}">
                <a16:creationId xmlns:a16="http://schemas.microsoft.com/office/drawing/2014/main" id="{C5F5E33A-2481-4D7F-03D8-3143A18E37D9}"/>
              </a:ext>
            </a:extLst>
          </p:cNvPr>
          <p:cNvSpPr>
            <a:spLocks noGrp="1"/>
          </p:cNvSpPr>
          <p:nvPr>
            <p:ph type="title"/>
          </p:nvPr>
        </p:nvSpPr>
        <p:spPr>
          <a:xfrm>
            <a:off x="1828800" y="365761"/>
            <a:ext cx="9525000" cy="757960"/>
          </a:xfrm>
        </p:spPr>
        <p:txBody>
          <a:bodyPr>
            <a:normAutofit/>
          </a:bodyPr>
          <a:lstStyle/>
          <a:p>
            <a:r>
              <a:rPr lang="en-US" dirty="0"/>
              <a:t>Scenario</a:t>
            </a:r>
          </a:p>
        </p:txBody>
      </p:sp>
    </p:spTree>
    <p:extLst>
      <p:ext uri="{BB962C8B-B14F-4D97-AF65-F5344CB8AC3E}">
        <p14:creationId xmlns:p14="http://schemas.microsoft.com/office/powerpoint/2010/main" val="193991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915913-8FAA-9351-3905-8F9CE08B1A15}"/>
              </a:ext>
            </a:extLst>
          </p:cNvPr>
          <p:cNvSpPr>
            <a:spLocks noGrp="1"/>
          </p:cNvSpPr>
          <p:nvPr>
            <p:ph type="title"/>
          </p:nvPr>
        </p:nvSpPr>
        <p:spPr>
          <a:xfrm>
            <a:off x="483080" y="86264"/>
            <a:ext cx="11326482" cy="575631"/>
          </a:xfrm>
        </p:spPr>
        <p:txBody>
          <a:bodyPr/>
          <a:lstStyle/>
          <a:p>
            <a:pPr algn="ctr"/>
            <a:r>
              <a:rPr lang="en-US" sz="3600" dirty="0"/>
              <a:t>Infection Prevention and Control Aims to Stop the Spread of Germs in Health Care</a:t>
            </a:r>
          </a:p>
        </p:txBody>
      </p:sp>
      <p:pic>
        <p:nvPicPr>
          <p:cNvPr id="5" name="Content Placeholder 4" descr="A picture containing text, plastic&#10;&#10;Description automatically generated">
            <a:extLst>
              <a:ext uri="{FF2B5EF4-FFF2-40B4-BE49-F238E27FC236}">
                <a16:creationId xmlns:a16="http://schemas.microsoft.com/office/drawing/2014/main" id="{D6BB3380-4D48-510D-BA3B-16194451A98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342876" y="1138597"/>
            <a:ext cx="7506248" cy="4888523"/>
          </a:xfrm>
          <a:prstGeom prst="rect">
            <a:avLst/>
          </a:prstGeom>
        </p:spPr>
      </p:pic>
      <p:sp>
        <p:nvSpPr>
          <p:cNvPr id="2" name="TextBox 1">
            <a:extLst>
              <a:ext uri="{FF2B5EF4-FFF2-40B4-BE49-F238E27FC236}">
                <a16:creationId xmlns:a16="http://schemas.microsoft.com/office/drawing/2014/main" id="{FF98170F-5A9C-6CC5-841C-73AA19F7E825}"/>
              </a:ext>
            </a:extLst>
          </p:cNvPr>
          <p:cNvSpPr txBox="1"/>
          <p:nvPr/>
        </p:nvSpPr>
        <p:spPr>
          <a:xfrm>
            <a:off x="779930" y="4336880"/>
            <a:ext cx="1775012" cy="646331"/>
          </a:xfrm>
          <a:prstGeom prst="rect">
            <a:avLst/>
          </a:prstGeom>
          <a:noFill/>
        </p:spPr>
        <p:txBody>
          <a:bodyPr wrap="square" rtlCol="0">
            <a:spAutoFit/>
          </a:bodyPr>
          <a:lstStyle/>
          <a:p>
            <a:r>
              <a:rPr lang="en-US" dirty="0"/>
              <a:t>Pathway:</a:t>
            </a:r>
          </a:p>
          <a:p>
            <a:r>
              <a:rPr lang="en-US" dirty="0"/>
              <a:t>Touch</a:t>
            </a:r>
          </a:p>
        </p:txBody>
      </p:sp>
      <p:sp>
        <p:nvSpPr>
          <p:cNvPr id="3" name="TextBox 2">
            <a:extLst>
              <a:ext uri="{FF2B5EF4-FFF2-40B4-BE49-F238E27FC236}">
                <a16:creationId xmlns:a16="http://schemas.microsoft.com/office/drawing/2014/main" id="{176C3DD0-8DFA-CB0D-85B5-B942BF7278BC}"/>
              </a:ext>
            </a:extLst>
          </p:cNvPr>
          <p:cNvSpPr txBox="1"/>
          <p:nvPr/>
        </p:nvSpPr>
        <p:spPr>
          <a:xfrm>
            <a:off x="6669741" y="5567082"/>
            <a:ext cx="4464424" cy="369332"/>
          </a:xfrm>
          <a:prstGeom prst="rect">
            <a:avLst/>
          </a:prstGeom>
          <a:noFill/>
        </p:spPr>
        <p:txBody>
          <a:bodyPr wrap="square" rtlCol="0">
            <a:spAutoFit/>
          </a:bodyPr>
          <a:lstStyle/>
          <a:p>
            <a:r>
              <a:rPr lang="en-US" dirty="0"/>
              <a:t>Body Defense: break in the skin</a:t>
            </a:r>
          </a:p>
        </p:txBody>
      </p:sp>
    </p:spTree>
    <p:extLst>
      <p:ext uri="{BB962C8B-B14F-4D97-AF65-F5344CB8AC3E}">
        <p14:creationId xmlns:p14="http://schemas.microsoft.com/office/powerpoint/2010/main" val="66880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9EC7C09-E35E-F643-9305-B06B8046A5DB}"/>
              </a:ext>
            </a:extLst>
          </p:cNvPr>
          <p:cNvSpPr>
            <a:spLocks noGrp="1"/>
          </p:cNvSpPr>
          <p:nvPr>
            <p:ph idx="1"/>
          </p:nvPr>
        </p:nvSpPr>
        <p:spPr>
          <a:xfrm>
            <a:off x="838200" y="1423359"/>
            <a:ext cx="10642600" cy="4493886"/>
          </a:xfrm>
        </p:spPr>
        <p:txBody>
          <a:bodyPr>
            <a:normAutofit/>
          </a:bodyPr>
          <a:lstStyle/>
          <a:p>
            <a:r>
              <a:rPr lang="en-US" sz="2000" dirty="0"/>
              <a:t>Gloves protect you and keep you from accidentally spreading germs into your work environment.</a:t>
            </a:r>
          </a:p>
          <a:p>
            <a:pPr lvl="1"/>
            <a:r>
              <a:rPr lang="en-US" sz="2000" dirty="0"/>
              <a:t>Covers breaks in skin that would allow germs to bypass body’s defense (skin)</a:t>
            </a:r>
          </a:p>
          <a:p>
            <a:pPr lvl="1"/>
            <a:r>
              <a:rPr lang="en-US" sz="2000" dirty="0"/>
              <a:t>Touch pathway</a:t>
            </a:r>
          </a:p>
        </p:txBody>
      </p:sp>
      <p:sp>
        <p:nvSpPr>
          <p:cNvPr id="10" name="Title 9">
            <a:extLst>
              <a:ext uri="{FF2B5EF4-FFF2-40B4-BE49-F238E27FC236}">
                <a16:creationId xmlns:a16="http://schemas.microsoft.com/office/drawing/2014/main" id="{5D5B42FB-01AE-374A-A878-4FE32D26AA9D}"/>
              </a:ext>
            </a:extLst>
          </p:cNvPr>
          <p:cNvSpPr>
            <a:spLocks noGrp="1"/>
          </p:cNvSpPr>
          <p:nvPr>
            <p:ph type="title"/>
          </p:nvPr>
        </p:nvSpPr>
        <p:spPr/>
        <p:txBody>
          <a:bodyPr/>
          <a:lstStyle/>
          <a:p>
            <a:r>
              <a:rPr lang="en-US" dirty="0"/>
              <a:t>Gloves</a:t>
            </a:r>
          </a:p>
        </p:txBody>
      </p:sp>
      <p:pic>
        <p:nvPicPr>
          <p:cNvPr id="2" name="Picture 1">
            <a:extLst>
              <a:ext uri="{FF2B5EF4-FFF2-40B4-BE49-F238E27FC236}">
                <a16:creationId xmlns:a16="http://schemas.microsoft.com/office/drawing/2014/main" id="{4C920C71-E8BC-F937-C54B-11157E58D062}"/>
              </a:ext>
            </a:extLst>
          </p:cNvPr>
          <p:cNvPicPr>
            <a:picLocks noChangeAspect="1"/>
          </p:cNvPicPr>
          <p:nvPr/>
        </p:nvPicPr>
        <p:blipFill>
          <a:blip r:embed="rId2"/>
          <a:stretch>
            <a:fillRect/>
          </a:stretch>
        </p:blipFill>
        <p:spPr>
          <a:xfrm>
            <a:off x="467899" y="81119"/>
            <a:ext cx="1066800" cy="1003300"/>
          </a:xfrm>
          <a:prstGeom prst="rect">
            <a:avLst/>
          </a:prstGeom>
        </p:spPr>
      </p:pic>
    </p:spTree>
    <p:extLst>
      <p:ext uri="{BB962C8B-B14F-4D97-AF65-F5344CB8AC3E}">
        <p14:creationId xmlns:p14="http://schemas.microsoft.com/office/powerpoint/2010/main" val="173761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9EC7C09-E35E-F643-9305-B06B8046A5DB}"/>
              </a:ext>
            </a:extLst>
          </p:cNvPr>
          <p:cNvSpPr>
            <a:spLocks noGrp="1"/>
          </p:cNvSpPr>
          <p:nvPr>
            <p:ph idx="1"/>
          </p:nvPr>
        </p:nvSpPr>
        <p:spPr>
          <a:xfrm>
            <a:off x="838200" y="1423359"/>
            <a:ext cx="10642600" cy="4493886"/>
          </a:xfrm>
        </p:spPr>
        <p:txBody>
          <a:bodyPr>
            <a:normAutofit/>
          </a:bodyPr>
          <a:lstStyle/>
          <a:p>
            <a:r>
              <a:rPr lang="en-US" sz="2000" dirty="0"/>
              <a:t>Gloves help stop germs from spreading from place to place while carried on your hands.</a:t>
            </a:r>
          </a:p>
          <a:p>
            <a:pPr lvl="1"/>
            <a:r>
              <a:rPr lang="en-US" sz="2000" dirty="0"/>
              <a:t>But gloves need to be changed</a:t>
            </a:r>
          </a:p>
          <a:p>
            <a:pPr lvl="2"/>
            <a:r>
              <a:rPr lang="en-US" sz="2000" dirty="0"/>
              <a:t>When visibly soiled or contaminated with blood or other body fluid</a:t>
            </a:r>
          </a:p>
          <a:p>
            <a:pPr lvl="2"/>
            <a:r>
              <a:rPr lang="en-US" sz="2000" dirty="0"/>
              <a:t>When damaged from hole, rip, or tear</a:t>
            </a:r>
          </a:p>
          <a:p>
            <a:pPr lvl="2"/>
            <a:r>
              <a:rPr lang="en-US" sz="2000" dirty="0"/>
              <a:t>After completing care with a patient that required gloves as PPE </a:t>
            </a:r>
          </a:p>
          <a:p>
            <a:pPr lvl="2"/>
            <a:r>
              <a:rPr lang="en-US" sz="2000" dirty="0">
                <a:solidFill>
                  <a:srgbClr val="FF0000"/>
                </a:solidFill>
              </a:rPr>
              <a:t>Moving from work on a soiled body site to a clean body site on the same patient</a:t>
            </a:r>
          </a:p>
          <a:p>
            <a:pPr lvl="1"/>
            <a:r>
              <a:rPr lang="en-US" sz="2000" dirty="0"/>
              <a:t>Gloves need to be the correct size</a:t>
            </a:r>
          </a:p>
          <a:p>
            <a:pPr lvl="1"/>
            <a:r>
              <a:rPr lang="en-US" sz="2000" dirty="0"/>
              <a:t>Glove use must be paired with hand hygiene after removal</a:t>
            </a:r>
          </a:p>
          <a:p>
            <a:pPr lvl="2"/>
            <a:endParaRPr lang="en-US" sz="2000" dirty="0"/>
          </a:p>
          <a:p>
            <a:endParaRPr lang="en-US" sz="2000" dirty="0"/>
          </a:p>
        </p:txBody>
      </p:sp>
      <p:sp>
        <p:nvSpPr>
          <p:cNvPr id="10" name="Title 9">
            <a:extLst>
              <a:ext uri="{FF2B5EF4-FFF2-40B4-BE49-F238E27FC236}">
                <a16:creationId xmlns:a16="http://schemas.microsoft.com/office/drawing/2014/main" id="{5D5B42FB-01AE-374A-A878-4FE32D26AA9D}"/>
              </a:ext>
            </a:extLst>
          </p:cNvPr>
          <p:cNvSpPr>
            <a:spLocks noGrp="1"/>
          </p:cNvSpPr>
          <p:nvPr>
            <p:ph type="title"/>
          </p:nvPr>
        </p:nvSpPr>
        <p:spPr/>
        <p:txBody>
          <a:bodyPr/>
          <a:lstStyle/>
          <a:p>
            <a:r>
              <a:rPr lang="en-US" dirty="0"/>
              <a:t>Gloves</a:t>
            </a:r>
          </a:p>
        </p:txBody>
      </p:sp>
      <p:pic>
        <p:nvPicPr>
          <p:cNvPr id="2" name="Picture 1">
            <a:extLst>
              <a:ext uri="{FF2B5EF4-FFF2-40B4-BE49-F238E27FC236}">
                <a16:creationId xmlns:a16="http://schemas.microsoft.com/office/drawing/2014/main" id="{4C920C71-E8BC-F937-C54B-11157E58D062}"/>
              </a:ext>
            </a:extLst>
          </p:cNvPr>
          <p:cNvPicPr>
            <a:picLocks noChangeAspect="1"/>
          </p:cNvPicPr>
          <p:nvPr/>
        </p:nvPicPr>
        <p:blipFill>
          <a:blip r:embed="rId3"/>
          <a:stretch>
            <a:fillRect/>
          </a:stretch>
        </p:blipFill>
        <p:spPr>
          <a:xfrm>
            <a:off x="467899" y="81119"/>
            <a:ext cx="1066800" cy="1003300"/>
          </a:xfrm>
          <a:prstGeom prst="rect">
            <a:avLst/>
          </a:prstGeom>
        </p:spPr>
      </p:pic>
    </p:spTree>
    <p:extLst>
      <p:ext uri="{BB962C8B-B14F-4D97-AF65-F5344CB8AC3E}">
        <p14:creationId xmlns:p14="http://schemas.microsoft.com/office/powerpoint/2010/main" val="118592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9EC7C09-E35E-F643-9305-B06B8046A5DB}"/>
              </a:ext>
            </a:extLst>
          </p:cNvPr>
          <p:cNvSpPr>
            <a:spLocks noGrp="1"/>
          </p:cNvSpPr>
          <p:nvPr>
            <p:ph sz="half" idx="1"/>
          </p:nvPr>
        </p:nvSpPr>
        <p:spPr>
          <a:xfrm>
            <a:off x="333829" y="1277257"/>
            <a:ext cx="5685971" cy="4564553"/>
          </a:xfrm>
        </p:spPr>
        <p:txBody>
          <a:bodyPr>
            <a:normAutofit fontScale="85000" lnSpcReduction="20000"/>
          </a:bodyPr>
          <a:lstStyle/>
          <a:p>
            <a:r>
              <a:rPr lang="en-US" sz="2100" dirty="0"/>
              <a:t>Gloves are essential part of PPE to disrupt a germ pathway for:</a:t>
            </a:r>
          </a:p>
          <a:p>
            <a:pPr lvl="1"/>
            <a:r>
              <a:rPr lang="en-US" sz="2100" dirty="0"/>
              <a:t>Standard precautions when anticipating contact with:</a:t>
            </a:r>
          </a:p>
          <a:p>
            <a:pPr lvl="2"/>
            <a:r>
              <a:rPr lang="en-US" sz="2100" dirty="0"/>
              <a:t>Blood or body fluids</a:t>
            </a:r>
          </a:p>
          <a:p>
            <a:pPr lvl="2"/>
            <a:r>
              <a:rPr lang="en-US" sz="2100" dirty="0"/>
              <a:t>Mucous membranes</a:t>
            </a:r>
          </a:p>
          <a:p>
            <a:pPr lvl="2"/>
            <a:r>
              <a:rPr lang="en-US" sz="2100" dirty="0"/>
              <a:t>Non-intact skin such as wounds or surgical incision</a:t>
            </a:r>
          </a:p>
          <a:p>
            <a:pPr lvl="2"/>
            <a:r>
              <a:rPr lang="en-US" sz="2100" dirty="0"/>
              <a:t>Insertion point of any indwelling device</a:t>
            </a:r>
          </a:p>
          <a:p>
            <a:pPr lvl="2"/>
            <a:r>
              <a:rPr lang="en-US" sz="2100" dirty="0">
                <a:solidFill>
                  <a:srgbClr val="FF0000"/>
                </a:solidFill>
                <a:effectLst/>
                <a:ea typeface="Times New Roman" panose="02020603050405020304" pitchFamily="18" charset="0"/>
              </a:rPr>
              <a:t>Potentially contaminated skin or contaminated equipment</a:t>
            </a:r>
            <a:endParaRPr lang="en-US" sz="2100" dirty="0">
              <a:solidFill>
                <a:srgbClr val="FF0000"/>
              </a:solidFill>
            </a:endParaRPr>
          </a:p>
          <a:p>
            <a:endParaRPr lang="en-US" sz="2000" dirty="0"/>
          </a:p>
        </p:txBody>
      </p:sp>
      <p:sp>
        <p:nvSpPr>
          <p:cNvPr id="3" name="Content Placeholder 2">
            <a:extLst>
              <a:ext uri="{FF2B5EF4-FFF2-40B4-BE49-F238E27FC236}">
                <a16:creationId xmlns:a16="http://schemas.microsoft.com/office/drawing/2014/main" id="{746C484E-C1C5-EE0E-3B19-98CA0249D095}"/>
              </a:ext>
            </a:extLst>
          </p:cNvPr>
          <p:cNvSpPr>
            <a:spLocks noGrp="1"/>
          </p:cNvSpPr>
          <p:nvPr>
            <p:ph sz="half" idx="2"/>
          </p:nvPr>
        </p:nvSpPr>
        <p:spPr/>
        <p:txBody>
          <a:bodyPr/>
          <a:lstStyle/>
          <a:p>
            <a:pPr marL="457200" lvl="1" indent="0">
              <a:buNone/>
            </a:pPr>
            <a:r>
              <a:rPr lang="en-US" sz="2000" dirty="0"/>
              <a:t>PLUS</a:t>
            </a:r>
          </a:p>
          <a:p>
            <a:pPr lvl="1"/>
            <a:r>
              <a:rPr lang="en-US" sz="1800" dirty="0"/>
              <a:t>Contact Precautions</a:t>
            </a:r>
          </a:p>
          <a:p>
            <a:pPr lvl="1"/>
            <a:r>
              <a:rPr lang="en-US" sz="1800" dirty="0"/>
              <a:t>Enhanced Barrier Precautions</a:t>
            </a:r>
          </a:p>
          <a:p>
            <a:pPr lvl="1"/>
            <a:r>
              <a:rPr lang="en-US" sz="1800" dirty="0"/>
              <a:t>Combined Precautions</a:t>
            </a:r>
          </a:p>
          <a:p>
            <a:endParaRPr lang="en-US" dirty="0"/>
          </a:p>
        </p:txBody>
      </p:sp>
      <p:sp>
        <p:nvSpPr>
          <p:cNvPr id="10" name="Title 9">
            <a:extLst>
              <a:ext uri="{FF2B5EF4-FFF2-40B4-BE49-F238E27FC236}">
                <a16:creationId xmlns:a16="http://schemas.microsoft.com/office/drawing/2014/main" id="{5D5B42FB-01AE-374A-A878-4FE32D26AA9D}"/>
              </a:ext>
            </a:extLst>
          </p:cNvPr>
          <p:cNvSpPr>
            <a:spLocks noGrp="1"/>
          </p:cNvSpPr>
          <p:nvPr>
            <p:ph type="title"/>
          </p:nvPr>
        </p:nvSpPr>
        <p:spPr/>
        <p:txBody>
          <a:bodyPr/>
          <a:lstStyle/>
          <a:p>
            <a:r>
              <a:rPr lang="en-US" dirty="0"/>
              <a:t>Gloves</a:t>
            </a:r>
          </a:p>
        </p:txBody>
      </p:sp>
      <p:pic>
        <p:nvPicPr>
          <p:cNvPr id="2" name="Picture 1">
            <a:extLst>
              <a:ext uri="{FF2B5EF4-FFF2-40B4-BE49-F238E27FC236}">
                <a16:creationId xmlns:a16="http://schemas.microsoft.com/office/drawing/2014/main" id="{4C920C71-E8BC-F937-C54B-11157E58D062}"/>
              </a:ext>
            </a:extLst>
          </p:cNvPr>
          <p:cNvPicPr>
            <a:picLocks noChangeAspect="1"/>
          </p:cNvPicPr>
          <p:nvPr/>
        </p:nvPicPr>
        <p:blipFill>
          <a:blip r:embed="rId3"/>
          <a:stretch>
            <a:fillRect/>
          </a:stretch>
        </p:blipFill>
        <p:spPr>
          <a:xfrm>
            <a:off x="467899" y="81119"/>
            <a:ext cx="1066800" cy="1003300"/>
          </a:xfrm>
          <a:prstGeom prst="rect">
            <a:avLst/>
          </a:prstGeom>
        </p:spPr>
      </p:pic>
    </p:spTree>
    <p:extLst>
      <p:ext uri="{BB962C8B-B14F-4D97-AF65-F5344CB8AC3E}">
        <p14:creationId xmlns:p14="http://schemas.microsoft.com/office/powerpoint/2010/main" val="416129293"/>
      </p:ext>
    </p:extLst>
  </p:cSld>
  <p:clrMapOvr>
    <a:masterClrMapping/>
  </p:clrMapOvr>
</p:sld>
</file>

<file path=ppt/theme/theme1.xml><?xml version="1.0" encoding="utf-8"?>
<a:theme xmlns:a="http://schemas.openxmlformats.org/drawingml/2006/main" name="Office Theme">
  <a:themeElements>
    <a:clrScheme name="AHCA COLORS">
      <a:dk1>
        <a:srgbClr val="000000"/>
      </a:dk1>
      <a:lt1>
        <a:srgbClr val="FFFFFF"/>
      </a:lt1>
      <a:dk2>
        <a:srgbClr val="225F92"/>
      </a:dk2>
      <a:lt2>
        <a:srgbClr val="E7E6E6"/>
      </a:lt2>
      <a:accent1>
        <a:srgbClr val="006141"/>
      </a:accent1>
      <a:accent2>
        <a:srgbClr val="B6C7D6"/>
      </a:accent2>
      <a:accent3>
        <a:srgbClr val="A5A5A5"/>
      </a:accent3>
      <a:accent4>
        <a:srgbClr val="B87638"/>
      </a:accent4>
      <a:accent5>
        <a:srgbClr val="5B9BD5"/>
      </a:accent5>
      <a:accent6>
        <a:srgbClr val="59595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CA Template_Widescreen_021722 " id="{1F46CFC9-A6B1-43D4-A171-19A83CC1EA4D}" vid="{BC7B2B03-2587-46DD-AB03-E2A72D1019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86287BC1FF61449EBDCBE2752E2283" ma:contentTypeVersion="1" ma:contentTypeDescription="Create a new document." ma:contentTypeScope="" ma:versionID="71d0bfd05c7ae7717053b9108adeb2f0">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4D4A1D3-42F4-4FC6-BA24-BED29948A1A7}"/>
</file>

<file path=customXml/itemProps2.xml><?xml version="1.0" encoding="utf-8"?>
<ds:datastoreItem xmlns:ds="http://schemas.openxmlformats.org/officeDocument/2006/customXml" ds:itemID="{72FAF704-5DEA-4E64-9182-FE89A7B31666}"/>
</file>

<file path=customXml/itemProps3.xml><?xml version="1.0" encoding="utf-8"?>
<ds:datastoreItem xmlns:ds="http://schemas.openxmlformats.org/officeDocument/2006/customXml" ds:itemID="{60D9E7EA-FE80-4340-AD9B-AC37BD253846}"/>
</file>

<file path=docProps/app.xml><?xml version="1.0" encoding="utf-8"?>
<Properties xmlns="http://schemas.openxmlformats.org/officeDocument/2006/extended-properties" xmlns:vt="http://schemas.openxmlformats.org/officeDocument/2006/docPropsVTypes">
  <Template>Office Theme</Template>
  <TotalTime>241</TotalTime>
  <Words>1134</Words>
  <Application>Microsoft Office PowerPoint</Application>
  <PresentationFormat>Widescreen</PresentationFormat>
  <Paragraphs>168</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Merriweather</vt:lpstr>
      <vt:lpstr>Wingdings</vt:lpstr>
      <vt:lpstr>Office Theme</vt:lpstr>
      <vt:lpstr> </vt:lpstr>
      <vt:lpstr>Learning Objectives </vt:lpstr>
      <vt:lpstr>Key Points </vt:lpstr>
      <vt:lpstr> Question</vt:lpstr>
      <vt:lpstr>Scenario</vt:lpstr>
      <vt:lpstr>Infection Prevention and Control Aims to Stop the Spread of Germs in Health Care</vt:lpstr>
      <vt:lpstr>Gloves</vt:lpstr>
      <vt:lpstr>Gloves</vt:lpstr>
      <vt:lpstr>Gloves</vt:lpstr>
      <vt:lpstr>Donning and Doffing Gloves</vt:lpstr>
      <vt:lpstr>Gowns</vt:lpstr>
      <vt:lpstr>Gowns </vt:lpstr>
      <vt:lpstr>Gowns</vt:lpstr>
      <vt:lpstr>Donning and Doffing a Gown</vt:lpstr>
      <vt:lpstr>Gowns and Gloves</vt:lpstr>
      <vt:lpstr>Breakout Group Discussion</vt:lpstr>
      <vt:lpstr>Homework</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Corrigan</dc:creator>
  <cp:lastModifiedBy>Linda Behan</cp:lastModifiedBy>
  <cp:revision>14</cp:revision>
  <dcterms:created xsi:type="dcterms:W3CDTF">2023-01-24T00:28:36Z</dcterms:created>
  <dcterms:modified xsi:type="dcterms:W3CDTF">2023-05-04T17:38:29Z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0x010100A086287BC1FF61449EBDCBE2752E2283</vt:lpwstr>
  </property>
</Properties>
</file>